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sldIdLst>
    <p:sldId id="257" r:id="rId2"/>
    <p:sldId id="259" r:id="rId3"/>
    <p:sldId id="309" r:id="rId4"/>
    <p:sldId id="463" r:id="rId5"/>
    <p:sldId id="464" r:id="rId6"/>
    <p:sldId id="465" r:id="rId7"/>
    <p:sldId id="462" r:id="rId8"/>
    <p:sldId id="397" r:id="rId9"/>
    <p:sldId id="466" r:id="rId10"/>
    <p:sldId id="467" r:id="rId11"/>
    <p:sldId id="398" r:id="rId12"/>
    <p:sldId id="442" r:id="rId13"/>
    <p:sldId id="400" r:id="rId14"/>
    <p:sldId id="447" r:id="rId15"/>
    <p:sldId id="399" r:id="rId16"/>
    <p:sldId id="409" r:id="rId17"/>
    <p:sldId id="413" r:id="rId18"/>
    <p:sldId id="444" r:id="rId19"/>
    <p:sldId id="446" r:id="rId20"/>
    <p:sldId id="456" r:id="rId21"/>
    <p:sldId id="354" r:id="rId22"/>
    <p:sldId id="431" r:id="rId23"/>
    <p:sldId id="458" r:id="rId24"/>
    <p:sldId id="459" r:id="rId25"/>
    <p:sldId id="461" r:id="rId26"/>
    <p:sldId id="460" r:id="rId27"/>
  </p:sldIdLst>
  <p:sldSz cx="9144000" cy="6858000" type="screen4x3"/>
  <p:notesSz cx="6797675" cy="9926638"/>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B53"/>
    <a:srgbClr val="3F9399"/>
    <a:srgbClr val="34797E"/>
    <a:srgbClr val="C8F8CD"/>
    <a:srgbClr val="FAE2E7"/>
    <a:srgbClr val="956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5" autoAdjust="0"/>
    <p:restoredTop sz="81968" autoAdjust="0"/>
  </p:normalViewPr>
  <p:slideViewPr>
    <p:cSldViewPr>
      <p:cViewPr>
        <p:scale>
          <a:sx n="81" d="100"/>
          <a:sy n="81" d="100"/>
        </p:scale>
        <p:origin x="1452" y="11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E5F91D4-BE7A-41E0-8FCC-9BCD98D77CE0}" type="datetimeFigureOut">
              <a:rPr lang="en-GB" altLang="en-US"/>
              <a:pPr>
                <a:defRPr/>
              </a:pPr>
              <a:t>29/01/2018</a:t>
            </a:fld>
            <a:endParaRPr lang="en-GB" alt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eaLnBrk="0" hangingPunct="0">
              <a:defRPr sz="1200">
                <a:latin typeface="Arial" pitchFamily="-112" charset="0"/>
                <a:ea typeface="ＭＳ Ｐゴシック" pitchFamily="48" charset="-128"/>
                <a:cs typeface="ＭＳ Ｐゴシック" pitchFamily="48" charset="-128"/>
              </a:defRPr>
            </a:lvl1pPr>
          </a:lstStyle>
          <a:p>
            <a:pPr>
              <a:defRPr/>
            </a:pPr>
            <a:endParaRPr lang="en-GB" dirty="0"/>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0505BF5-DD99-4B0E-952B-4D7A563C4DFA}" type="slidenum">
              <a:rPr lang="en-GB" altLang="en-US"/>
              <a:pPr>
                <a:defRPr/>
              </a:pPr>
              <a:t>‹#›</a:t>
            </a:fld>
            <a:endParaRPr lang="en-GB" altLang="en-US" dirty="0"/>
          </a:p>
        </p:txBody>
      </p:sp>
    </p:spTree>
    <p:extLst>
      <p:ext uri="{BB962C8B-B14F-4D97-AF65-F5344CB8AC3E}">
        <p14:creationId xmlns:p14="http://schemas.microsoft.com/office/powerpoint/2010/main" val="663746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02459176-35DB-485D-98D2-FE1EBA1FA6AD}" type="slidenum">
              <a:rPr lang="en-GB" altLang="en-US" smtClean="0">
                <a:latin typeface="Arial" pitchFamily="34" charset="0"/>
              </a:rPr>
              <a:pPr>
                <a:spcBef>
                  <a:spcPct val="0"/>
                </a:spcBef>
              </a:pPr>
              <a:t>1</a:t>
            </a:fld>
            <a:endParaRPr lang="en-GB" altLang="en-US" dirty="0">
              <a:latin typeface="Arial" pitchFamily="34" charset="0"/>
            </a:endParaRPr>
          </a:p>
        </p:txBody>
      </p:sp>
    </p:spTree>
    <p:extLst>
      <p:ext uri="{BB962C8B-B14F-4D97-AF65-F5344CB8AC3E}">
        <p14:creationId xmlns:p14="http://schemas.microsoft.com/office/powerpoint/2010/main" val="30607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google photos movie here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10</a:t>
            </a:fld>
            <a:endParaRPr lang="en-GB" altLang="en-US" dirty="0"/>
          </a:p>
        </p:txBody>
      </p:sp>
    </p:spTree>
    <p:extLst>
      <p:ext uri="{BB962C8B-B14F-4D97-AF65-F5344CB8AC3E}">
        <p14:creationId xmlns:p14="http://schemas.microsoft.com/office/powerpoint/2010/main" val="3890733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be interactive – the arrows appear when you click the mouse. Also, I included Frank Lampard as some of the kids</a:t>
            </a:r>
            <a:r>
              <a:rPr lang="en-GB" baseline="0" dirty="0"/>
              <a:t> have said in the past that they want to be a footballers, I believe he shows that you can still enjoy and do well in school, as well as want to play football.</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12</a:t>
            </a:fld>
            <a:endParaRPr lang="en-GB" altLang="en-US" dirty="0"/>
          </a:p>
        </p:txBody>
      </p:sp>
    </p:spTree>
    <p:extLst>
      <p:ext uri="{BB962C8B-B14F-4D97-AF65-F5344CB8AC3E}">
        <p14:creationId xmlns:p14="http://schemas.microsoft.com/office/powerpoint/2010/main" val="2725711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Touch on the money, say that they can afford to have fun, then go into societies</a:t>
            </a:r>
            <a:r>
              <a:rPr lang="en-GB" baseline="0" dirty="0"/>
              <a:t> to show them how they can. </a:t>
            </a:r>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13</a:t>
            </a:fld>
            <a:endParaRPr lang="en-GB" altLang="en-US" dirty="0"/>
          </a:p>
        </p:txBody>
      </p:sp>
    </p:spTree>
    <p:extLst>
      <p:ext uri="{BB962C8B-B14F-4D97-AF65-F5344CB8AC3E}">
        <p14:creationId xmlns:p14="http://schemas.microsoft.com/office/powerpoint/2010/main" val="3279178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14</a:t>
            </a:fld>
            <a:endParaRPr lang="en-GB" altLang="en-US" dirty="0"/>
          </a:p>
        </p:txBody>
      </p:sp>
    </p:spTree>
    <p:extLst>
      <p:ext uri="{BB962C8B-B14F-4D97-AF65-F5344CB8AC3E}">
        <p14:creationId xmlns:p14="http://schemas.microsoft.com/office/powerpoint/2010/main" val="999202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TRUE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19</a:t>
            </a:fld>
            <a:endParaRPr lang="en-GB" altLang="en-US" dirty="0"/>
          </a:p>
        </p:txBody>
      </p:sp>
    </p:spTree>
    <p:extLst>
      <p:ext uri="{BB962C8B-B14F-4D97-AF65-F5344CB8AC3E}">
        <p14:creationId xmlns:p14="http://schemas.microsoft.com/office/powerpoint/2010/main" val="2910896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TRUE</a:t>
            </a:r>
          </a:p>
          <a:p>
            <a:pPr marL="228600" indent="-228600">
              <a:buAutoNum type="arabicPeriod"/>
            </a:pPr>
            <a:r>
              <a:rPr lang="en-GB" dirty="0"/>
              <a:t>FALSE</a:t>
            </a:r>
          </a:p>
          <a:p>
            <a:pPr marL="228600" indent="-228600">
              <a:buAutoNum type="arabicPeriod"/>
            </a:pPr>
            <a:r>
              <a:rPr lang="en-GB" dirty="0"/>
              <a:t>FALSE</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22</a:t>
            </a:fld>
            <a:endParaRPr lang="en-GB" altLang="en-US" dirty="0"/>
          </a:p>
        </p:txBody>
      </p:sp>
    </p:spTree>
    <p:extLst>
      <p:ext uri="{BB962C8B-B14F-4D97-AF65-F5344CB8AC3E}">
        <p14:creationId xmlns:p14="http://schemas.microsoft.com/office/powerpoint/2010/main" val="87242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ea typeface="ＭＳ Ｐゴシック"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E4F2D6BC-A763-4A35-8AAA-E4B25E245B6C}" type="slidenum">
              <a:rPr lang="en-GB" altLang="en-US" smtClean="0">
                <a:latin typeface="Arial" pitchFamily="34" charset="0"/>
              </a:rPr>
              <a:pPr>
                <a:spcBef>
                  <a:spcPct val="0"/>
                </a:spcBef>
              </a:pPr>
              <a:t>2</a:t>
            </a:fld>
            <a:endParaRPr lang="en-GB" altLang="en-US" dirty="0">
              <a:latin typeface="Arial" pitchFamily="34" charset="0"/>
            </a:endParaRPr>
          </a:p>
        </p:txBody>
      </p:sp>
    </p:spTree>
    <p:extLst>
      <p:ext uri="{BB962C8B-B14F-4D97-AF65-F5344CB8AC3E}">
        <p14:creationId xmlns:p14="http://schemas.microsoft.com/office/powerpoint/2010/main" val="259470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you’ve all experienced primary school, secondary school. Your next educational step is either Sixth Form or College, and the final step after that is University!</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University is like school in the sense that you learn, but it’s much </a:t>
            </a:r>
            <a:r>
              <a:rPr lang="en-GB" altLang="en-US" dirty="0" err="1">
                <a:ea typeface="ＭＳ Ｐゴシック" pitchFamily="34" charset="-128"/>
              </a:rPr>
              <a:t>much</a:t>
            </a:r>
            <a:r>
              <a:rPr lang="en-GB" altLang="en-US" dirty="0">
                <a:ea typeface="ＭＳ Ｐゴシック" pitchFamily="34" charset="-128"/>
              </a:rPr>
              <a:t> different. For example…</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3</a:t>
            </a:fld>
            <a:endParaRPr lang="en-GB" altLang="en-US" dirty="0">
              <a:latin typeface="Arial" pitchFamily="34" charset="0"/>
            </a:endParaRPr>
          </a:p>
        </p:txBody>
      </p:sp>
    </p:spTree>
    <p:extLst>
      <p:ext uri="{BB962C8B-B14F-4D97-AF65-F5344CB8AC3E}">
        <p14:creationId xmlns:p14="http://schemas.microsoft.com/office/powerpoint/2010/main" val="398531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So in school you’re forced to learn a few subjects some of you may not like. English, Maths, Sciences. At University YOU pick what you want to study. There are over 1000 different academic subjects you can choose from!</a:t>
            </a:r>
          </a:p>
          <a:p>
            <a:pPr marL="0" indent="0" eaLnBrk="1" hangingPunct="1">
              <a:spcBef>
                <a:spcPct val="0"/>
              </a:spcBef>
              <a:buFont typeface="Calibri" pitchFamily="34" charset="0"/>
              <a:buNone/>
            </a:pPr>
            <a:endParaRPr lang="en-GB" altLang="en-US" dirty="0">
              <a:ea typeface="ＭＳ Ｐゴシック" pitchFamily="34" charset="-128"/>
            </a:endParaRPr>
          </a:p>
          <a:p>
            <a:pPr marL="0" indent="0" eaLnBrk="1" hangingPunct="1">
              <a:spcBef>
                <a:spcPct val="0"/>
              </a:spcBef>
              <a:buFont typeface="Calibri" pitchFamily="34" charset="0"/>
              <a:buNone/>
            </a:pPr>
            <a:r>
              <a:rPr lang="en-GB" altLang="en-US" dirty="0">
                <a:ea typeface="ＭＳ Ｐゴシック" pitchFamily="34" charset="-128"/>
              </a:rPr>
              <a:t>https://en.wikipedia.org/wiki/Outline_of_academic_disciplines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4</a:t>
            </a:fld>
            <a:endParaRPr lang="en-GB" altLang="en-US" dirty="0">
              <a:latin typeface="Arial" pitchFamily="34" charset="0"/>
            </a:endParaRPr>
          </a:p>
        </p:txBody>
      </p:sp>
    </p:spTree>
    <p:extLst>
      <p:ext uri="{BB962C8B-B14F-4D97-AF65-F5344CB8AC3E}">
        <p14:creationId xmlns:p14="http://schemas.microsoft.com/office/powerpoint/2010/main" val="60385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5</a:t>
            </a:fld>
            <a:endParaRPr lang="en-GB" altLang="en-US" dirty="0">
              <a:latin typeface="Arial" pitchFamily="34" charset="0"/>
            </a:endParaRPr>
          </a:p>
        </p:txBody>
      </p:sp>
    </p:spTree>
    <p:extLst>
      <p:ext uri="{BB962C8B-B14F-4D97-AF65-F5344CB8AC3E}">
        <p14:creationId xmlns:p14="http://schemas.microsoft.com/office/powerpoint/2010/main" val="12257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At school, you’re told to be in from 9am to 5pm and you have to attend lessons at strict times at strict places. At University, you’re given classes you can go to but if you’re first class is at 4pm you can just stay at home all day until 4pm, in fact a little known secret is that most lectures aren’t compulsory. If you want a day off on Friday you can just take a day off, no one is going to tell you off or call you out on it.</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6</a:t>
            </a:fld>
            <a:endParaRPr lang="en-GB" altLang="en-US" dirty="0">
              <a:latin typeface="Arial" pitchFamily="34" charset="0"/>
            </a:endParaRPr>
          </a:p>
        </p:txBody>
      </p:sp>
    </p:spTree>
    <p:extLst>
      <p:ext uri="{BB962C8B-B14F-4D97-AF65-F5344CB8AC3E}">
        <p14:creationId xmlns:p14="http://schemas.microsoft.com/office/powerpoint/2010/main" val="573538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spcBef>
                <a:spcPct val="0"/>
              </a:spcBef>
              <a:buFont typeface="Calibri" pitchFamily="34" charset="0"/>
              <a:buNone/>
            </a:pPr>
            <a:r>
              <a:rPr lang="en-GB" altLang="en-US" dirty="0">
                <a:ea typeface="ＭＳ Ｐゴシック" pitchFamily="34" charset="-128"/>
              </a:rPr>
              <a:t>What do you think? Why should you bother going to university?</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a:spcBef>
                <a:spcPct val="0"/>
              </a:spcBef>
            </a:pPr>
            <a:fld id="{AC505459-4410-418A-AA52-8374DAA786E5}" type="slidenum">
              <a:rPr lang="en-GB" altLang="en-US" smtClean="0">
                <a:latin typeface="Arial" pitchFamily="34" charset="0"/>
              </a:rPr>
              <a:pPr>
                <a:spcBef>
                  <a:spcPct val="0"/>
                </a:spcBef>
              </a:pPr>
              <a:t>7</a:t>
            </a:fld>
            <a:endParaRPr lang="en-GB" altLang="en-US" dirty="0">
              <a:latin typeface="Arial" pitchFamily="34" charset="0"/>
            </a:endParaRPr>
          </a:p>
        </p:txBody>
      </p:sp>
    </p:spTree>
    <p:extLst>
      <p:ext uri="{BB962C8B-B14F-4D97-AF65-F5344CB8AC3E}">
        <p14:creationId xmlns:p14="http://schemas.microsoft.com/office/powerpoint/2010/main" val="1159179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many people understand what a typical student is.  Is it someone who clearly doesn’t get enough sleep at university because they’ve been partying too much?</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8</a:t>
            </a:fld>
            <a:endParaRPr lang="en-GB" altLang="en-US" dirty="0"/>
          </a:p>
        </p:txBody>
      </p:sp>
    </p:spTree>
    <p:extLst>
      <p:ext uri="{BB962C8B-B14F-4D97-AF65-F5344CB8AC3E}">
        <p14:creationId xmlns:p14="http://schemas.microsoft.com/office/powerpoint/2010/main" val="3808138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it creating elaborate study methods to make sure you pass your exams?</a:t>
            </a:r>
          </a:p>
        </p:txBody>
      </p:sp>
      <p:sp>
        <p:nvSpPr>
          <p:cNvPr id="4" name="Slide Number Placeholder 3"/>
          <p:cNvSpPr>
            <a:spLocks noGrp="1"/>
          </p:cNvSpPr>
          <p:nvPr>
            <p:ph type="sldNum" sz="quarter" idx="10"/>
          </p:nvPr>
        </p:nvSpPr>
        <p:spPr/>
        <p:txBody>
          <a:bodyPr/>
          <a:lstStyle/>
          <a:p>
            <a:pPr>
              <a:defRPr/>
            </a:pPr>
            <a:fld id="{80505BF5-DD99-4B0E-952B-4D7A563C4DFA}" type="slidenum">
              <a:rPr lang="en-GB" altLang="en-US" smtClean="0"/>
              <a:pPr>
                <a:defRPr/>
              </a:pPr>
              <a:t>9</a:t>
            </a:fld>
            <a:endParaRPr lang="en-GB" altLang="en-US" dirty="0"/>
          </a:p>
        </p:txBody>
      </p:sp>
    </p:spTree>
    <p:extLst>
      <p:ext uri="{BB962C8B-B14F-4D97-AF65-F5344CB8AC3E}">
        <p14:creationId xmlns:p14="http://schemas.microsoft.com/office/powerpoint/2010/main" val="894272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8" descr="title"/>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96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Rectangle 14"/>
          <p:cNvSpPr>
            <a:spLocks noGrp="1" noChangeArrowheads="1"/>
          </p:cNvSpPr>
          <p:nvPr>
            <p:ph type="ctrTitle"/>
          </p:nvPr>
        </p:nvSpPr>
        <p:spPr>
          <a:xfrm>
            <a:off x="5562600" y="2286000"/>
            <a:ext cx="3352800" cy="1143000"/>
          </a:xfrm>
        </p:spPr>
        <p:txBody>
          <a:bodyPr/>
          <a:lstStyle>
            <a:lvl1pPr>
              <a:defRPr sz="1500">
                <a:solidFill>
                  <a:schemeClr val="bg1"/>
                </a:solidFill>
              </a:defRPr>
            </a:lvl1pPr>
          </a:lstStyle>
          <a:p>
            <a:r>
              <a:rPr lang="en-US"/>
              <a:t>Click to edit Master title style</a:t>
            </a:r>
          </a:p>
        </p:txBody>
      </p:sp>
      <p:sp>
        <p:nvSpPr>
          <p:cNvPr id="3087" name="Rectangle 15"/>
          <p:cNvSpPr>
            <a:spLocks noGrp="1" noChangeArrowheads="1"/>
          </p:cNvSpPr>
          <p:nvPr>
            <p:ph type="subTitle" idx="1"/>
          </p:nvPr>
        </p:nvSpPr>
        <p:spPr>
          <a:xfrm>
            <a:off x="5562600" y="3505200"/>
            <a:ext cx="3352800" cy="1752600"/>
          </a:xfrm>
        </p:spPr>
        <p:txBody>
          <a:bodyPr/>
          <a:lstStyle>
            <a:lvl1pPr marL="0" indent="0">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899786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3911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9436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85800" y="381000"/>
            <a:ext cx="5676900" cy="59436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90316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0396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25573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858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3716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08773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37194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46239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99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70594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815303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371600"/>
            <a:ext cx="7772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07"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742950" indent="-285750" algn="l" rtl="0" eaLnBrk="0" fontAlgn="base" hangingPunct="0">
        <a:spcBef>
          <a:spcPct val="20000"/>
        </a:spcBef>
        <a:spcAft>
          <a:spcPct val="0"/>
        </a:spcAft>
        <a:defRPr sz="1600">
          <a:solidFill>
            <a:schemeClr val="tx1"/>
          </a:solidFill>
          <a:latin typeface="+mn-lt"/>
          <a:ea typeface="+mn-ea"/>
          <a:cs typeface="+mn-cs"/>
        </a:defRPr>
      </a:lvl2pPr>
      <a:lvl3pPr marL="1143000" indent="-228600" algn="l" rtl="0" eaLnBrk="0" fontAlgn="base" hangingPunct="0">
        <a:spcBef>
          <a:spcPct val="20000"/>
        </a:spcBef>
        <a:spcAft>
          <a:spcPct val="0"/>
        </a:spcAft>
        <a:defRPr sz="1400">
          <a:solidFill>
            <a:schemeClr val="tx1"/>
          </a:solidFill>
          <a:latin typeface="+mn-lt"/>
          <a:ea typeface="+mn-ea"/>
          <a:cs typeface="+mn-cs"/>
        </a:defRPr>
      </a:lvl3pPr>
      <a:lvl4pPr marL="1600200" indent="-228600" algn="l" rtl="0" eaLnBrk="0" fontAlgn="base" hangingPunct="0">
        <a:spcBef>
          <a:spcPct val="20000"/>
        </a:spcBef>
        <a:spcAft>
          <a:spcPct val="0"/>
        </a:spcAft>
        <a:defRPr sz="1200">
          <a:solidFill>
            <a:schemeClr val="tx1"/>
          </a:solidFill>
          <a:latin typeface="+mn-lt"/>
          <a:ea typeface="+mn-ea"/>
          <a:cs typeface="+mn-cs"/>
        </a:defRPr>
      </a:lvl4pPr>
      <a:lvl5pPr marL="2057400" indent="-228600" algn="l" rtl="0" eaLnBrk="0" fontAlgn="base" hangingPunct="0">
        <a:spcBef>
          <a:spcPct val="20000"/>
        </a:spcBef>
        <a:spcAft>
          <a:spcPct val="0"/>
        </a:spcAft>
        <a:defRPr sz="1000">
          <a:solidFill>
            <a:schemeClr val="tx1"/>
          </a:solidFill>
          <a:latin typeface="+mn-lt"/>
          <a:ea typeface="+mn-ea"/>
          <a:cs typeface="+mn-cs"/>
        </a:defRPr>
      </a:lvl5pPr>
      <a:lvl6pPr marL="2514600" indent="-228600" algn="l" rtl="0" fontAlgn="base">
        <a:spcBef>
          <a:spcPct val="20000"/>
        </a:spcBef>
        <a:spcAft>
          <a:spcPct val="0"/>
        </a:spcAft>
        <a:defRPr sz="1000">
          <a:solidFill>
            <a:schemeClr val="tx1"/>
          </a:solidFill>
          <a:latin typeface="+mn-lt"/>
          <a:ea typeface="+mn-ea"/>
          <a:cs typeface="+mn-cs"/>
        </a:defRPr>
      </a:lvl6pPr>
      <a:lvl7pPr marL="2971800" indent="-228600" algn="l" rtl="0" fontAlgn="base">
        <a:spcBef>
          <a:spcPct val="20000"/>
        </a:spcBef>
        <a:spcAft>
          <a:spcPct val="0"/>
        </a:spcAft>
        <a:defRPr sz="1000">
          <a:solidFill>
            <a:schemeClr val="tx1"/>
          </a:solidFill>
          <a:latin typeface="+mn-lt"/>
          <a:ea typeface="+mn-ea"/>
          <a:cs typeface="+mn-cs"/>
        </a:defRPr>
      </a:lvl7pPr>
      <a:lvl8pPr marL="3429000" indent="-228600" algn="l" rtl="0" fontAlgn="base">
        <a:spcBef>
          <a:spcPct val="20000"/>
        </a:spcBef>
        <a:spcAft>
          <a:spcPct val="0"/>
        </a:spcAft>
        <a:defRPr sz="1000">
          <a:solidFill>
            <a:schemeClr val="tx1"/>
          </a:solidFill>
          <a:latin typeface="+mn-lt"/>
          <a:ea typeface="+mn-ea"/>
          <a:cs typeface="+mn-cs"/>
        </a:defRPr>
      </a:lvl8pPr>
      <a:lvl9pPr marL="3886200" indent="-228600" algn="l" rtl="0" fontAlgn="base">
        <a:spcBef>
          <a:spcPct val="20000"/>
        </a:spcBef>
        <a:spcAft>
          <a:spcPct val="0"/>
        </a:spcAft>
        <a:defRPr sz="1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k-irK3G4R20" TargetMode="External"/><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3074" name="Picture 1" descr="LCWS_Blue.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3913" y="4584700"/>
            <a:ext cx="700087"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111442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Well, actually, it’s a bit of both</a:t>
            </a:r>
          </a:p>
        </p:txBody>
      </p:sp>
    </p:spTree>
    <p:extLst>
      <p:ext uri="{BB962C8B-B14F-4D97-AF65-F5344CB8AC3E}">
        <p14:creationId xmlns:p14="http://schemas.microsoft.com/office/powerpoint/2010/main" val="1665239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0655D8F-85CA-4802-AC73-48BEF5483F2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617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0856" y="1764978"/>
            <a:ext cx="2520280" cy="1200329"/>
          </a:xfrm>
          <a:prstGeom prst="rect">
            <a:avLst/>
          </a:prstGeom>
          <a:noFill/>
          <a:ln>
            <a:solidFill>
              <a:schemeClr val="tx1"/>
            </a:solidFill>
          </a:ln>
        </p:spPr>
        <p:txBody>
          <a:bodyPr wrap="square" rtlCol="0">
            <a:spAutoFit/>
          </a:bodyPr>
          <a:lstStyle/>
          <a:p>
            <a:r>
              <a:rPr lang="en-GB" sz="1200" b="1" dirty="0"/>
              <a:t>Has an IQ of above 150, which would place him amongst the most intelligent 0.1 percent of the world's population. Obtained 12 GCSEs which included an A* in Latin.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436" y="4208106"/>
            <a:ext cx="2304255"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www.elasperger.org/wp-content/uploads/2013/10/atkinson-says-goodbye-to-beloved-character-mr-bean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740" y="4153214"/>
            <a:ext cx="2520278" cy="1927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40152" y="1995810"/>
            <a:ext cx="2520280" cy="738664"/>
          </a:xfrm>
          <a:prstGeom prst="rect">
            <a:avLst/>
          </a:prstGeom>
          <a:noFill/>
          <a:ln>
            <a:solidFill>
              <a:schemeClr val="tx1"/>
            </a:solidFill>
          </a:ln>
        </p:spPr>
        <p:txBody>
          <a:bodyPr wrap="square" rtlCol="0">
            <a:spAutoFit/>
          </a:bodyPr>
          <a:lstStyle/>
          <a:p>
            <a:r>
              <a:rPr lang="en-GB" sz="1400" b="1" dirty="0"/>
              <a:t>Received a degree in Electrical Engineering from Newcastle University</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4344362"/>
            <a:ext cx="2448272" cy="1676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35896" y="1781441"/>
            <a:ext cx="1872208" cy="1169551"/>
          </a:xfrm>
          <a:prstGeom prst="rect">
            <a:avLst/>
          </a:prstGeom>
          <a:noFill/>
          <a:ln>
            <a:solidFill>
              <a:schemeClr val="tx1"/>
            </a:solidFill>
          </a:ln>
        </p:spPr>
        <p:txBody>
          <a:bodyPr wrap="square" rtlCol="0">
            <a:spAutoFit/>
          </a:bodyPr>
          <a:lstStyle/>
          <a:p>
            <a:r>
              <a:rPr lang="en-GB" sz="1400" b="1" dirty="0"/>
              <a:t>Got a First Class Degree in Greek and Latin From University College London </a:t>
            </a:r>
          </a:p>
        </p:txBody>
      </p:sp>
      <p:cxnSp>
        <p:nvCxnSpPr>
          <p:cNvPr id="9" name="Straight Arrow Connector 8"/>
          <p:cNvCxnSpPr/>
          <p:nvPr/>
        </p:nvCxnSpPr>
        <p:spPr bwMode="auto">
          <a:xfrm>
            <a:off x="3171136" y="2965307"/>
            <a:ext cx="2769016" cy="118790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flipH="1">
            <a:off x="4525879" y="2734474"/>
            <a:ext cx="1414274" cy="134259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H="1">
            <a:off x="1959036" y="2950992"/>
            <a:ext cx="1676860" cy="130444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Rectangle 2"/>
          <p:cNvSpPr>
            <a:spLocks noGrp="1" noChangeArrowheads="1"/>
          </p:cNvSpPr>
          <p:nvPr>
            <p:ph type="title"/>
          </p:nvPr>
        </p:nvSpPr>
        <p:spPr>
          <a:xfrm>
            <a:off x="539552" y="577071"/>
            <a:ext cx="7772400" cy="648872"/>
          </a:xfrm>
        </p:spPr>
        <p:txBody>
          <a:bodyPr>
            <a:normAutofit fontScale="90000"/>
          </a:bodyPr>
          <a:lstStyle/>
          <a:p>
            <a:br>
              <a:rPr lang="en-GB" sz="4000" dirty="0"/>
            </a:br>
            <a:r>
              <a:rPr lang="en-GB" sz="4000" dirty="0">
                <a:latin typeface="Comic Sans MS" panose="030F0702030302020204" pitchFamily="66" charset="0"/>
              </a:rPr>
              <a:t>Just Stereotypes</a:t>
            </a:r>
            <a:endParaRPr lang="en-GB" altLang="en-US" sz="4000" dirty="0">
              <a:latin typeface="Comic Sans MS" pitchFamily="66" charset="0"/>
            </a:endParaRPr>
          </a:p>
        </p:txBody>
      </p:sp>
    </p:spTree>
    <p:extLst>
      <p:ext uri="{BB962C8B-B14F-4D97-AF65-F5344CB8AC3E}">
        <p14:creationId xmlns:p14="http://schemas.microsoft.com/office/powerpoint/2010/main" val="44673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11560" y="281658"/>
            <a:ext cx="4392488" cy="627062"/>
          </a:xfrm>
        </p:spPr>
        <p:txBody>
          <a:bodyPr/>
          <a:lstStyle/>
          <a:p>
            <a:r>
              <a:rPr lang="en-GB" altLang="en-US" dirty="0"/>
              <a:t>Is it true?</a:t>
            </a:r>
          </a:p>
        </p:txBody>
      </p:sp>
      <p:pic>
        <p:nvPicPr>
          <p:cNvPr id="87044" name="Picture 4" descr="3254078553_74cfb4e182_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429000"/>
            <a:ext cx="3975577" cy="32849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4" descr="http://www.hercampus.com/sites/default/files/2015/04/02/bored-classroom-students-ekrn86h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439539"/>
            <a:ext cx="4597814" cy="32298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60" y="1129968"/>
            <a:ext cx="4320480" cy="2062103"/>
          </a:xfrm>
          <a:prstGeom prst="rect">
            <a:avLst/>
          </a:prstGeom>
        </p:spPr>
        <p:txBody>
          <a:bodyPr wrap="square">
            <a:spAutoFit/>
          </a:bodyPr>
          <a:lstStyle/>
          <a:p>
            <a:pPr marL="342900" indent="-342900">
              <a:buFont typeface="Wingdings" panose="05000000000000000000" pitchFamily="2" charset="2"/>
              <a:buChar char="§"/>
            </a:pPr>
            <a:r>
              <a:rPr lang="en-GB" altLang="en-US" sz="3200" dirty="0">
                <a:latin typeface="Comic Sans MS" pitchFamily="66" charset="0"/>
              </a:rPr>
              <a:t>Lots of work </a:t>
            </a:r>
          </a:p>
          <a:p>
            <a:pPr marL="342900" indent="-342900">
              <a:buFont typeface="Wingdings" panose="05000000000000000000" pitchFamily="2" charset="2"/>
              <a:buChar char="§"/>
            </a:pPr>
            <a:r>
              <a:rPr lang="en-GB" altLang="en-US" sz="3200" dirty="0">
                <a:latin typeface="Comic Sans MS" pitchFamily="66" charset="0"/>
              </a:rPr>
              <a:t>No social life</a:t>
            </a:r>
          </a:p>
          <a:p>
            <a:pPr marL="342900" indent="-342900">
              <a:buFont typeface="Wingdings" panose="05000000000000000000" pitchFamily="2" charset="2"/>
              <a:buChar char="§"/>
            </a:pPr>
            <a:r>
              <a:rPr lang="en-GB" altLang="en-US" sz="3200" dirty="0">
                <a:latin typeface="Comic Sans MS" pitchFamily="66" charset="0"/>
              </a:rPr>
              <a:t>Can’t afford to have fun</a:t>
            </a:r>
          </a:p>
        </p:txBody>
      </p:sp>
      <p:pic>
        <p:nvPicPr>
          <p:cNvPr id="8" name="Picture 2" descr="http://essentialhealth.com/wp-content/uploads/2012/08/Studying-stud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2" y="432793"/>
            <a:ext cx="4188372" cy="2792248"/>
          </a:xfrm>
          <a:prstGeom prst="rect">
            <a:avLst/>
          </a:prstGeom>
          <a:noFill/>
          <a:effectLst>
            <a:softEdge rad="114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0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altLang="en-US" dirty="0">
                <a:latin typeface="Comic Sans MS" pitchFamily="66" charset="0"/>
              </a:rPr>
              <a:t>Student Life:</a:t>
            </a:r>
            <a:br>
              <a:rPr lang="en-GB" altLang="en-US" dirty="0">
                <a:latin typeface="Comic Sans MS" pitchFamily="66" charset="0"/>
              </a:rPr>
            </a:br>
            <a:r>
              <a:rPr lang="en-GB" altLang="en-US" dirty="0">
                <a:latin typeface="Comic Sans MS" pitchFamily="66" charset="0"/>
              </a:rPr>
              <a:t>Clubs &amp; Societies</a:t>
            </a:r>
            <a:r>
              <a:rPr lang="en-GB" altLang="en-US" dirty="0"/>
              <a:t> </a:t>
            </a:r>
          </a:p>
        </p:txBody>
      </p:sp>
      <p:sp>
        <p:nvSpPr>
          <p:cNvPr id="92163" name="Rectangle 3"/>
          <p:cNvSpPr>
            <a:spLocks noGrp="1" noChangeArrowheads="1"/>
          </p:cNvSpPr>
          <p:nvPr>
            <p:ph type="body" idx="1"/>
          </p:nvPr>
        </p:nvSpPr>
        <p:spPr>
          <a:xfrm>
            <a:off x="681388" y="1196752"/>
            <a:ext cx="7772400" cy="936104"/>
          </a:xfrm>
        </p:spPr>
        <p:txBody>
          <a:bodyPr/>
          <a:lstStyle/>
          <a:p>
            <a:pPr>
              <a:buFont typeface="Wingdings" panose="05000000000000000000" pitchFamily="2" charset="2"/>
              <a:buChar char="ü"/>
            </a:pPr>
            <a:r>
              <a:rPr lang="en-GB" altLang="en-US" dirty="0">
                <a:latin typeface="Comic Sans MS" pitchFamily="66" charset="0"/>
              </a:rPr>
              <a:t>Whatever you enjoy, you will find people that enjoy it at </a:t>
            </a:r>
            <a:r>
              <a:rPr lang="en-GB" altLang="en-US" dirty="0" err="1">
                <a:latin typeface="Comic Sans MS" pitchFamily="66" charset="0"/>
              </a:rPr>
              <a:t>uni</a:t>
            </a:r>
            <a:r>
              <a:rPr lang="en-GB" altLang="en-US" dirty="0">
                <a:latin typeface="Comic Sans MS" pitchFamily="66" charset="0"/>
              </a:rPr>
              <a:t> too!</a:t>
            </a:r>
          </a:p>
          <a:p>
            <a:pPr>
              <a:buFont typeface="Wingdings" panose="05000000000000000000" pitchFamily="2" charset="2"/>
              <a:buChar char="ü"/>
            </a:pPr>
            <a:r>
              <a:rPr lang="en-GB" altLang="en-US" dirty="0">
                <a:latin typeface="Comic Sans MS" pitchFamily="66" charset="0"/>
              </a:rPr>
              <a:t>University of Liverpool has 181 Societies and 45 sports clubs including:</a:t>
            </a:r>
          </a:p>
          <a:p>
            <a:pPr>
              <a:buFont typeface="Wingdings" panose="05000000000000000000" pitchFamily="2" charset="2"/>
              <a:buChar char="ü"/>
            </a:pPr>
            <a:endParaRPr lang="en-GB" altLang="en-US" dirty="0">
              <a:latin typeface="Comic Sans MS" pitchFamily="66" charset="0"/>
            </a:endParaRPr>
          </a:p>
          <a:p>
            <a:pPr marL="0" indent="0"/>
            <a:endParaRPr lang="en-GB" altLang="en-US" dirty="0">
              <a:latin typeface="Comic Sans MS" pitchFamily="66" charset="0"/>
            </a:endParaRPr>
          </a:p>
        </p:txBody>
      </p:sp>
      <p:pic>
        <p:nvPicPr>
          <p:cNvPr id="6146" name="Picture 2" descr="Body%20soc%20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4" y="2204864"/>
            <a:ext cx="1527120" cy="17370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9512" y="3941937"/>
            <a:ext cx="1368152" cy="261610"/>
          </a:xfrm>
          <a:prstGeom prst="rect">
            <a:avLst/>
          </a:prstGeom>
          <a:noFill/>
        </p:spPr>
        <p:txBody>
          <a:bodyPr wrap="square" rtlCol="0">
            <a:spAutoFit/>
          </a:bodyPr>
          <a:lstStyle/>
          <a:p>
            <a:r>
              <a:rPr lang="en-GB" sz="1100" dirty="0"/>
              <a:t>Dance Society</a:t>
            </a:r>
          </a:p>
        </p:txBody>
      </p:sp>
      <p:pic>
        <p:nvPicPr>
          <p:cNvPr id="6148" name="Picture 4" descr="10589891_10154495468560113_754851015_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2299978"/>
            <a:ext cx="1297260" cy="12972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1680" y="3941937"/>
            <a:ext cx="1440160" cy="261610"/>
          </a:xfrm>
          <a:prstGeom prst="rect">
            <a:avLst/>
          </a:prstGeom>
          <a:noFill/>
        </p:spPr>
        <p:txBody>
          <a:bodyPr wrap="square" rtlCol="0">
            <a:spAutoFit/>
          </a:bodyPr>
          <a:lstStyle/>
          <a:p>
            <a:r>
              <a:rPr lang="en-GB" sz="1100" dirty="0" err="1"/>
              <a:t>Reenactment</a:t>
            </a:r>
            <a:r>
              <a:rPr lang="en-GB" sz="1100" dirty="0"/>
              <a:t> </a:t>
            </a:r>
            <a:r>
              <a:rPr lang="en-GB" sz="1100" dirty="0" err="1"/>
              <a:t>Soc</a:t>
            </a:r>
            <a:endParaRPr lang="en-GB" sz="1100" dirty="0"/>
          </a:p>
        </p:txBody>
      </p:sp>
      <p:pic>
        <p:nvPicPr>
          <p:cNvPr id="6150" name="Picture 6" descr="Photosoc%20logo%2020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2299978"/>
            <a:ext cx="1249387" cy="12493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612517" y="3941937"/>
            <a:ext cx="1440160" cy="261610"/>
          </a:xfrm>
          <a:prstGeom prst="rect">
            <a:avLst/>
          </a:prstGeom>
          <a:noFill/>
        </p:spPr>
        <p:txBody>
          <a:bodyPr wrap="square" rtlCol="0">
            <a:spAutoFit/>
          </a:bodyPr>
          <a:lstStyle/>
          <a:p>
            <a:r>
              <a:rPr lang="en-GB" sz="1100" dirty="0"/>
              <a:t>Photo Society</a:t>
            </a:r>
          </a:p>
        </p:txBody>
      </p:sp>
      <p:pic>
        <p:nvPicPr>
          <p:cNvPr id="6152" name="Picture 8" descr="Uol%20mathso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2111152"/>
            <a:ext cx="1465411" cy="14654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60703" y="3933998"/>
            <a:ext cx="1440160" cy="261610"/>
          </a:xfrm>
          <a:prstGeom prst="rect">
            <a:avLst/>
          </a:prstGeom>
          <a:noFill/>
        </p:spPr>
        <p:txBody>
          <a:bodyPr wrap="square" rtlCol="0">
            <a:spAutoFit/>
          </a:bodyPr>
          <a:lstStyle/>
          <a:p>
            <a:r>
              <a:rPr lang="en-GB" sz="1100" dirty="0"/>
              <a:t>Maths Society</a:t>
            </a:r>
          </a:p>
        </p:txBody>
      </p:sp>
      <p:pic>
        <p:nvPicPr>
          <p:cNvPr id="6154" name="Picture 10" descr="1904217_693272970724768_1367637717_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8423" y="2299978"/>
            <a:ext cx="1369268" cy="136926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152977" y="3933998"/>
            <a:ext cx="1440160" cy="261610"/>
          </a:xfrm>
          <a:prstGeom prst="rect">
            <a:avLst/>
          </a:prstGeom>
          <a:noFill/>
        </p:spPr>
        <p:txBody>
          <a:bodyPr wrap="square" rtlCol="0">
            <a:spAutoFit/>
          </a:bodyPr>
          <a:lstStyle/>
          <a:p>
            <a:r>
              <a:rPr lang="en-GB" sz="1100" dirty="0"/>
              <a:t>LS Radio Society</a:t>
            </a:r>
          </a:p>
        </p:txBody>
      </p:sp>
      <p:pic>
        <p:nvPicPr>
          <p:cNvPr id="6156" name="Picture 12" descr="419356_10151324453935291_1349970264_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269" y="4475209"/>
            <a:ext cx="1330055" cy="133005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38757" y="6207731"/>
            <a:ext cx="1368152" cy="261610"/>
          </a:xfrm>
          <a:prstGeom prst="rect">
            <a:avLst/>
          </a:prstGeom>
          <a:noFill/>
        </p:spPr>
        <p:txBody>
          <a:bodyPr wrap="square" rtlCol="0">
            <a:spAutoFit/>
          </a:bodyPr>
          <a:lstStyle/>
          <a:p>
            <a:r>
              <a:rPr lang="en-GB" sz="1100" dirty="0"/>
              <a:t>Circus Society</a:t>
            </a:r>
          </a:p>
        </p:txBody>
      </p:sp>
      <p:pic>
        <p:nvPicPr>
          <p:cNvPr id="6158" name="Picture 14" descr="Livkarting%20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3688" y="4548246"/>
            <a:ext cx="1465411" cy="146541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812317" y="6207731"/>
            <a:ext cx="1368152" cy="261610"/>
          </a:xfrm>
          <a:prstGeom prst="rect">
            <a:avLst/>
          </a:prstGeom>
          <a:noFill/>
        </p:spPr>
        <p:txBody>
          <a:bodyPr wrap="square" rtlCol="0">
            <a:spAutoFit/>
          </a:bodyPr>
          <a:lstStyle/>
          <a:p>
            <a:r>
              <a:rPr lang="en-GB" sz="1100" dirty="0"/>
              <a:t>Karting Society</a:t>
            </a:r>
          </a:p>
        </p:txBody>
      </p:sp>
      <p:pic>
        <p:nvPicPr>
          <p:cNvPr id="6160" name="Picture 16" descr="Dumbledores-army-logo-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5321" y="4548246"/>
            <a:ext cx="1257018" cy="125701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684525" y="6207731"/>
            <a:ext cx="1368152" cy="261610"/>
          </a:xfrm>
          <a:prstGeom prst="rect">
            <a:avLst/>
          </a:prstGeom>
          <a:noFill/>
        </p:spPr>
        <p:txBody>
          <a:bodyPr wrap="square" rtlCol="0">
            <a:spAutoFit/>
          </a:bodyPr>
          <a:lstStyle/>
          <a:p>
            <a:r>
              <a:rPr lang="en-GB" sz="1100" dirty="0"/>
              <a:t>Harry Potter </a:t>
            </a:r>
            <a:r>
              <a:rPr lang="en-GB" sz="1100" dirty="0" err="1"/>
              <a:t>Soc</a:t>
            </a:r>
            <a:endParaRPr lang="en-GB" sz="1100" dirty="0"/>
          </a:p>
        </p:txBody>
      </p:sp>
      <p:pic>
        <p:nvPicPr>
          <p:cNvPr id="6162" name="Picture 18" descr="Mountaineer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0114" y="4548246"/>
            <a:ext cx="872086" cy="1323168"/>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Trampolin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5318" y="4521629"/>
            <a:ext cx="1627897" cy="11860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389339" y="6186410"/>
            <a:ext cx="1368152" cy="430887"/>
          </a:xfrm>
          <a:prstGeom prst="rect">
            <a:avLst/>
          </a:prstGeom>
          <a:noFill/>
        </p:spPr>
        <p:txBody>
          <a:bodyPr wrap="square" rtlCol="0">
            <a:spAutoFit/>
          </a:bodyPr>
          <a:lstStyle/>
          <a:p>
            <a:r>
              <a:rPr lang="en-GB" sz="1100" dirty="0"/>
              <a:t>Mountaineering Club </a:t>
            </a:r>
          </a:p>
        </p:txBody>
      </p:sp>
      <p:sp>
        <p:nvSpPr>
          <p:cNvPr id="23" name="TextBox 22"/>
          <p:cNvSpPr txBox="1"/>
          <p:nvPr/>
        </p:nvSpPr>
        <p:spPr>
          <a:xfrm>
            <a:off x="7288950" y="6188685"/>
            <a:ext cx="1368152" cy="261610"/>
          </a:xfrm>
          <a:prstGeom prst="rect">
            <a:avLst/>
          </a:prstGeom>
          <a:noFill/>
        </p:spPr>
        <p:txBody>
          <a:bodyPr wrap="square" rtlCol="0">
            <a:spAutoFit/>
          </a:bodyPr>
          <a:lstStyle/>
          <a:p>
            <a:r>
              <a:rPr lang="en-GB" sz="1100" dirty="0" err="1"/>
              <a:t>Trampolining</a:t>
            </a:r>
            <a:r>
              <a:rPr lang="en-GB" sz="1100" dirty="0"/>
              <a:t> Club </a:t>
            </a:r>
          </a:p>
        </p:txBody>
      </p:sp>
    </p:spTree>
    <p:extLst>
      <p:ext uri="{BB962C8B-B14F-4D97-AF65-F5344CB8AC3E}">
        <p14:creationId xmlns:p14="http://schemas.microsoft.com/office/powerpoint/2010/main" val="3934318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s://news.liv.ac.uk/wp-content/uploads/2012/08/VC-kitch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261517"/>
            <a:ext cx="5231454" cy="3479851"/>
          </a:xfrm>
          <a:prstGeom prst="rect">
            <a:avLst/>
          </a:prstGeom>
          <a:noFill/>
          <a:extLst>
            <a:ext uri="{909E8E84-426E-40DD-AFC4-6F175D3DCCD1}">
              <a14:hiddenFill xmlns:a14="http://schemas.microsoft.com/office/drawing/2010/main">
                <a:solidFill>
                  <a:srgbClr val="FFFFFF"/>
                </a:solidFill>
              </a14:hiddenFill>
            </a:ext>
          </a:extLst>
        </p:spPr>
      </p:pic>
      <p:sp>
        <p:nvSpPr>
          <p:cNvPr id="83970" name="Rectangle 2"/>
          <p:cNvSpPr>
            <a:spLocks noGrp="1" noChangeArrowheads="1"/>
          </p:cNvSpPr>
          <p:nvPr>
            <p:ph type="title"/>
          </p:nvPr>
        </p:nvSpPr>
        <p:spPr>
          <a:xfrm>
            <a:off x="109736" y="502332"/>
            <a:ext cx="7414592" cy="671736"/>
          </a:xfrm>
        </p:spPr>
        <p:txBody>
          <a:bodyPr/>
          <a:lstStyle/>
          <a:p>
            <a:br>
              <a:rPr lang="en-GB" altLang="en-US" sz="3200" dirty="0">
                <a:latin typeface="Comic Sans MS" pitchFamily="66" charset="0"/>
              </a:rPr>
            </a:br>
            <a:br>
              <a:rPr lang="en-GB" altLang="en-US" sz="3200" dirty="0">
                <a:latin typeface="Comic Sans MS" pitchFamily="66" charset="0"/>
              </a:rPr>
            </a:br>
            <a:br>
              <a:rPr lang="en-GB" altLang="en-US" sz="3200" dirty="0">
                <a:latin typeface="Comic Sans MS" pitchFamily="66" charset="0"/>
              </a:rPr>
            </a:br>
            <a:r>
              <a:rPr lang="en-GB" altLang="en-US" sz="3200" dirty="0">
                <a:latin typeface="Comic Sans MS" pitchFamily="66" charset="0"/>
              </a:rPr>
              <a:t>Where will you live? </a:t>
            </a:r>
            <a:br>
              <a:rPr lang="en-GB" altLang="en-US" sz="3200" dirty="0">
                <a:latin typeface="Comic Sans MS" pitchFamily="66" charset="0"/>
              </a:rPr>
            </a:br>
            <a:endParaRPr lang="en-GB" altLang="en-US" dirty="0">
              <a:latin typeface="Comic Sans MS" pitchFamily="66" charset="0"/>
            </a:endParaRPr>
          </a:p>
        </p:txBody>
      </p:sp>
      <p:sp>
        <p:nvSpPr>
          <p:cNvPr id="83971" name="Rectangle 3"/>
          <p:cNvSpPr>
            <a:spLocks noGrp="1" noChangeArrowheads="1"/>
          </p:cNvSpPr>
          <p:nvPr>
            <p:ph type="body" idx="1"/>
          </p:nvPr>
        </p:nvSpPr>
        <p:spPr/>
        <p:txBody>
          <a:bodyPr/>
          <a:lstStyle/>
          <a:p>
            <a:endParaRPr lang="en-GB" altLang="en-US" sz="2400" dirty="0">
              <a:latin typeface="Comic Sans MS" pitchFamily="66" charset="0"/>
            </a:endParaRPr>
          </a:p>
        </p:txBody>
      </p:sp>
      <p:pic>
        <p:nvPicPr>
          <p:cNvPr id="4098" name="Picture 2" descr="https://s-media-cache-ak0.pinimg.com/736x/06/ee/2b/06ee2bcffba71155b0aa1e05b0d561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52" y="838199"/>
            <a:ext cx="5138936" cy="3725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144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188640"/>
            <a:ext cx="7772400" cy="914400"/>
          </a:xfrm>
        </p:spPr>
        <p:txBody>
          <a:bodyPr/>
          <a:lstStyle/>
          <a:p>
            <a:r>
              <a:rPr lang="en-GB" dirty="0"/>
              <a:t>Student Life:</a:t>
            </a:r>
            <a:br>
              <a:rPr lang="en-GB" dirty="0"/>
            </a:br>
            <a:r>
              <a:rPr lang="en-GB" dirty="0"/>
              <a:t>Accommodation</a:t>
            </a:r>
          </a:p>
        </p:txBody>
      </p:sp>
      <p:pic>
        <p:nvPicPr>
          <p:cNvPr id="7178" name="Picture 10" descr="http://multi.speedybooker.com/pool/pic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38622"/>
            <a:ext cx="4392488"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ifi_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1188" y="0"/>
            <a:ext cx="1174023" cy="10026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9511" y="4397042"/>
            <a:ext cx="8712969" cy="400110"/>
          </a:xfrm>
          <a:prstGeom prst="rect">
            <a:avLst/>
          </a:prstGeom>
          <a:noFill/>
        </p:spPr>
        <p:txBody>
          <a:bodyPr wrap="square" rtlCol="0">
            <a:spAutoFit/>
          </a:bodyPr>
          <a:lstStyle/>
          <a:p>
            <a:r>
              <a:rPr lang="en-GB" sz="2000" dirty="0">
                <a:solidFill>
                  <a:schemeClr val="accent1">
                    <a:lumMod val="50000"/>
                  </a:schemeClr>
                </a:solidFill>
              </a:rPr>
              <a:t>What do the Students think? </a:t>
            </a:r>
          </a:p>
        </p:txBody>
      </p:sp>
      <p:sp>
        <p:nvSpPr>
          <p:cNvPr id="4" name="TextBox 3"/>
          <p:cNvSpPr txBox="1"/>
          <p:nvPr/>
        </p:nvSpPr>
        <p:spPr>
          <a:xfrm>
            <a:off x="323528" y="4841865"/>
            <a:ext cx="8568953" cy="1323439"/>
          </a:xfrm>
          <a:prstGeom prst="rect">
            <a:avLst/>
          </a:prstGeom>
          <a:noFill/>
        </p:spPr>
        <p:txBody>
          <a:bodyPr wrap="square" rtlCol="0">
            <a:spAutoFit/>
          </a:bodyPr>
          <a:lstStyle/>
          <a:p>
            <a:r>
              <a:rPr lang="en-GB" sz="2000" i="1" dirty="0"/>
              <a:t>‘There is a very social atmosphere about halls. There is always something going on and lots of people to meet and talk to.’</a:t>
            </a:r>
          </a:p>
          <a:p>
            <a:r>
              <a:rPr lang="en-GB" sz="2000" dirty="0"/>
              <a:t>		</a:t>
            </a:r>
          </a:p>
          <a:p>
            <a:r>
              <a:rPr lang="en-GB" sz="2000" dirty="0"/>
              <a:t>		Lilly Moore, Student at Carnatic Village 2015-2016</a:t>
            </a:r>
          </a:p>
        </p:txBody>
      </p:sp>
      <p:pic>
        <p:nvPicPr>
          <p:cNvPr id="8" name="Picture 10" descr="http://multi.speedybooker.com/pool/pic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1247789"/>
            <a:ext cx="4392488"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76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amp america"/>
          <p:cNvPicPr>
            <a:picLocks noChangeAspect="1" noChangeArrowheads="1"/>
          </p:cNvPicPr>
          <p:nvPr/>
        </p:nvPicPr>
        <p:blipFill rotWithShape="1">
          <a:blip r:embed="rId2">
            <a:extLst>
              <a:ext uri="{28A0092B-C50C-407E-A947-70E740481C1C}">
                <a14:useLocalDpi xmlns:a14="http://schemas.microsoft.com/office/drawing/2010/main" val="0"/>
              </a:ext>
            </a:extLst>
          </a:blip>
          <a:srcRect l="14777" t="-1102" r="12976" b="1102"/>
          <a:stretch/>
        </p:blipFill>
        <p:spPr bwMode="auto">
          <a:xfrm>
            <a:off x="994129" y="4197112"/>
            <a:ext cx="3168351" cy="2192723"/>
          </a:xfrm>
          <a:prstGeom prst="rect">
            <a:avLst/>
          </a:prstGeom>
          <a:noFill/>
          <a:extLst>
            <a:ext uri="{909E8E84-426E-40DD-AFC4-6F175D3DCCD1}">
              <a14:hiddenFill xmlns:a14="http://schemas.microsoft.com/office/drawing/2010/main">
                <a:solidFill>
                  <a:srgbClr val="FFFFFF"/>
                </a:solidFill>
              </a14:hiddenFill>
            </a:ext>
          </a:extLst>
        </p:spPr>
      </p:pic>
      <p:sp>
        <p:nvSpPr>
          <p:cNvPr id="103426" name="Rectangle 2"/>
          <p:cNvSpPr>
            <a:spLocks noGrp="1" noChangeArrowheads="1"/>
          </p:cNvSpPr>
          <p:nvPr>
            <p:ph type="title"/>
          </p:nvPr>
        </p:nvSpPr>
        <p:spPr/>
        <p:txBody>
          <a:bodyPr/>
          <a:lstStyle/>
          <a:p>
            <a:r>
              <a:rPr lang="en-GB" altLang="en-US" dirty="0">
                <a:latin typeface="Comic Sans MS" pitchFamily="66" charset="0"/>
              </a:rPr>
              <a:t>Student Life: </a:t>
            </a:r>
            <a:br>
              <a:rPr lang="en-GB" altLang="en-US" dirty="0">
                <a:latin typeface="Comic Sans MS" pitchFamily="66" charset="0"/>
              </a:rPr>
            </a:br>
            <a:r>
              <a:rPr lang="en-GB" altLang="en-US" dirty="0">
                <a:latin typeface="Comic Sans MS" pitchFamily="66" charset="0"/>
              </a:rPr>
              <a:t>Travel</a:t>
            </a:r>
          </a:p>
        </p:txBody>
      </p:sp>
      <p:pic>
        <p:nvPicPr>
          <p:cNvPr id="3" name="Picture 2"/>
          <p:cNvPicPr>
            <a:picLocks noChangeAspect="1"/>
          </p:cNvPicPr>
          <p:nvPr/>
        </p:nvPicPr>
        <p:blipFill>
          <a:blip r:embed="rId3"/>
          <a:stretch>
            <a:fillRect/>
          </a:stretch>
        </p:blipFill>
        <p:spPr>
          <a:xfrm>
            <a:off x="795607" y="1311424"/>
            <a:ext cx="3312368" cy="2505190"/>
          </a:xfrm>
          <a:prstGeom prst="rect">
            <a:avLst/>
          </a:prstGeom>
          <a:ln>
            <a:noFill/>
          </a:ln>
          <a:effectLst>
            <a:softEdge rad="1125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5562"/>
          <a:stretch/>
        </p:blipFill>
        <p:spPr>
          <a:xfrm>
            <a:off x="5364088" y="3375600"/>
            <a:ext cx="2567214" cy="3014235"/>
          </a:xfrm>
          <a:prstGeom prst="rect">
            <a:avLst/>
          </a:prstGeom>
          <a:effectLst>
            <a:softEdge rad="101600"/>
          </a:effectLst>
        </p:spPr>
      </p:pic>
      <p:sp>
        <p:nvSpPr>
          <p:cNvPr id="8" name="TextBox 7"/>
          <p:cNvSpPr txBox="1"/>
          <p:nvPr/>
        </p:nvSpPr>
        <p:spPr>
          <a:xfrm>
            <a:off x="5418593" y="6389835"/>
            <a:ext cx="2374368" cy="307777"/>
          </a:xfrm>
          <a:prstGeom prst="rect">
            <a:avLst/>
          </a:prstGeom>
          <a:noFill/>
        </p:spPr>
        <p:txBody>
          <a:bodyPr wrap="none" rtlCol="0">
            <a:spAutoFit/>
          </a:bodyPr>
          <a:lstStyle/>
          <a:p>
            <a:r>
              <a:rPr lang="en-GB" sz="1400" dirty="0"/>
              <a:t>Disney College Programme</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3538" t="14234" r="20863"/>
          <a:stretch/>
        </p:blipFill>
        <p:spPr>
          <a:xfrm>
            <a:off x="4874796" y="1336237"/>
            <a:ext cx="3384376" cy="1690749"/>
          </a:xfrm>
          <a:prstGeom prst="rect">
            <a:avLst/>
          </a:prstGeom>
          <a:effectLst>
            <a:softEdge rad="114300"/>
          </a:effectLst>
        </p:spPr>
      </p:pic>
      <p:sp>
        <p:nvSpPr>
          <p:cNvPr id="12" name="TextBox 11"/>
          <p:cNvSpPr txBox="1"/>
          <p:nvPr/>
        </p:nvSpPr>
        <p:spPr>
          <a:xfrm>
            <a:off x="5990768" y="3067823"/>
            <a:ext cx="1152431" cy="307777"/>
          </a:xfrm>
          <a:prstGeom prst="rect">
            <a:avLst/>
          </a:prstGeom>
          <a:noFill/>
        </p:spPr>
        <p:txBody>
          <a:bodyPr wrap="none" rtlCol="0">
            <a:spAutoFit/>
          </a:bodyPr>
          <a:lstStyle/>
          <a:p>
            <a:r>
              <a:rPr lang="en-GB" sz="1400" dirty="0"/>
              <a:t>Year abroad</a:t>
            </a:r>
          </a:p>
        </p:txBody>
      </p:sp>
      <p:sp>
        <p:nvSpPr>
          <p:cNvPr id="16" name="TextBox 15"/>
          <p:cNvSpPr txBox="1"/>
          <p:nvPr/>
        </p:nvSpPr>
        <p:spPr>
          <a:xfrm>
            <a:off x="1047394" y="3776030"/>
            <a:ext cx="2925801" cy="307777"/>
          </a:xfrm>
          <a:prstGeom prst="rect">
            <a:avLst/>
          </a:prstGeom>
          <a:noFill/>
        </p:spPr>
        <p:txBody>
          <a:bodyPr wrap="none" rtlCol="0">
            <a:spAutoFit/>
          </a:bodyPr>
          <a:lstStyle/>
          <a:p>
            <a:r>
              <a:rPr lang="en-GB" sz="1400" dirty="0"/>
              <a:t>Xi'an </a:t>
            </a:r>
            <a:r>
              <a:rPr lang="en-GB" sz="1400" dirty="0" err="1"/>
              <a:t>Jiaotong</a:t>
            </a:r>
            <a:r>
              <a:rPr lang="en-GB" sz="1400" dirty="0"/>
              <a:t>-Liverpool University</a:t>
            </a:r>
          </a:p>
        </p:txBody>
      </p:sp>
    </p:spTree>
    <p:extLst>
      <p:ext uri="{BB962C8B-B14F-4D97-AF65-F5344CB8AC3E}">
        <p14:creationId xmlns:p14="http://schemas.microsoft.com/office/powerpoint/2010/main" val="480946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GB" dirty="0"/>
            </a:br>
            <a:endParaRPr lang="en-GB" dirty="0"/>
          </a:p>
        </p:txBody>
      </p:sp>
      <p:pic>
        <p:nvPicPr>
          <p:cNvPr id="3074" name="Picture 2" descr="Image result for essay wri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98" y="1398683"/>
            <a:ext cx="2592434" cy="2186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Image result for exam h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1398683"/>
            <a:ext cx="2736304" cy="21867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8" name="Picture 6" descr="Image result for student giving a pres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473" y="1398683"/>
            <a:ext cx="2604983" cy="21712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88673" y="4077072"/>
            <a:ext cx="2835066" cy="2114116"/>
          </a:xfrm>
          <a:prstGeom prst="rect">
            <a:avLst/>
          </a:prstGeom>
          <a:ln>
            <a:noFill/>
          </a:ln>
          <a:effectLst>
            <a:softEdge rad="112500"/>
          </a:effectLst>
        </p:spPr>
      </p:pic>
      <p:pic>
        <p:nvPicPr>
          <p:cNvPr id="3080" name="Picture 8" descr="Image result for group 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075138"/>
            <a:ext cx="2636679" cy="2090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539552" y="332656"/>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000">
                <a:solidFill>
                  <a:srgbClr val="956700"/>
                </a:solidFill>
                <a:latin typeface="+mj-lt"/>
                <a:ea typeface="+mj-ea"/>
                <a:cs typeface="+mj-cs"/>
              </a:defRPr>
            </a:lvl1pPr>
            <a:lvl2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2pPr>
            <a:lvl3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3pPr>
            <a:lvl4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4pPr>
            <a:lvl5pPr algn="l" rtl="0" eaLnBrk="0" fontAlgn="base" hangingPunct="0">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5pPr>
            <a:lvl6pPr marL="4572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6pPr>
            <a:lvl7pPr marL="9144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7pPr>
            <a:lvl8pPr marL="13716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8pPr>
            <a:lvl9pPr marL="1828800" algn="l" rtl="0" fontAlgn="base">
              <a:spcBef>
                <a:spcPct val="0"/>
              </a:spcBef>
              <a:spcAft>
                <a:spcPct val="0"/>
              </a:spcAft>
              <a:defRPr sz="3000">
                <a:solidFill>
                  <a:srgbClr val="956700"/>
                </a:solidFill>
                <a:latin typeface="Arial" pitchFamily="-112" charset="0"/>
                <a:ea typeface="ＭＳ Ｐゴシック" pitchFamily="48" charset="-128"/>
                <a:cs typeface="ＭＳ Ｐゴシック" pitchFamily="48" charset="-128"/>
              </a:defRPr>
            </a:lvl9pPr>
          </a:lstStyle>
          <a:p>
            <a:r>
              <a:rPr lang="en-GB" altLang="en-US" kern="0" dirty="0"/>
              <a:t>Student Life:</a:t>
            </a:r>
            <a:br>
              <a:rPr lang="en-GB" altLang="en-US" kern="0" dirty="0"/>
            </a:br>
            <a:r>
              <a:rPr lang="en-GB" altLang="en-US" kern="0" dirty="0"/>
              <a:t>Studying and Types of Assessment</a:t>
            </a:r>
          </a:p>
        </p:txBody>
      </p:sp>
      <p:sp>
        <p:nvSpPr>
          <p:cNvPr id="3" name="TextBox 2"/>
          <p:cNvSpPr txBox="1"/>
          <p:nvPr/>
        </p:nvSpPr>
        <p:spPr>
          <a:xfrm>
            <a:off x="648607" y="3569934"/>
            <a:ext cx="2230016" cy="369332"/>
          </a:xfrm>
          <a:prstGeom prst="rect">
            <a:avLst/>
          </a:prstGeom>
          <a:noFill/>
        </p:spPr>
        <p:txBody>
          <a:bodyPr wrap="square" rtlCol="0">
            <a:spAutoFit/>
          </a:bodyPr>
          <a:lstStyle/>
          <a:p>
            <a:r>
              <a:rPr lang="en-GB" sz="1800" dirty="0"/>
              <a:t>Essays/coursework</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11944"/>
          <a:stretch/>
        </p:blipFill>
        <p:spPr>
          <a:xfrm>
            <a:off x="6019794" y="4062180"/>
            <a:ext cx="2749709" cy="2103124"/>
          </a:xfrm>
          <a:prstGeom prst="rect">
            <a:avLst/>
          </a:prstGeom>
          <a:effectLst>
            <a:softEdge rad="114300"/>
          </a:effectLst>
        </p:spPr>
      </p:pic>
      <p:sp>
        <p:nvSpPr>
          <p:cNvPr id="11" name="TextBox 10"/>
          <p:cNvSpPr txBox="1"/>
          <p:nvPr/>
        </p:nvSpPr>
        <p:spPr>
          <a:xfrm>
            <a:off x="4139952" y="3580190"/>
            <a:ext cx="2230016" cy="369332"/>
          </a:xfrm>
          <a:prstGeom prst="rect">
            <a:avLst/>
          </a:prstGeom>
          <a:noFill/>
        </p:spPr>
        <p:txBody>
          <a:bodyPr wrap="square" rtlCol="0">
            <a:spAutoFit/>
          </a:bodyPr>
          <a:lstStyle/>
          <a:p>
            <a:r>
              <a:rPr lang="en-GB" sz="1800" dirty="0"/>
              <a:t>Exams</a:t>
            </a:r>
          </a:p>
        </p:txBody>
      </p:sp>
      <p:sp>
        <p:nvSpPr>
          <p:cNvPr id="12" name="TextBox 11"/>
          <p:cNvSpPr txBox="1"/>
          <p:nvPr/>
        </p:nvSpPr>
        <p:spPr>
          <a:xfrm>
            <a:off x="3934147" y="6148513"/>
            <a:ext cx="2230016" cy="369332"/>
          </a:xfrm>
          <a:prstGeom prst="rect">
            <a:avLst/>
          </a:prstGeom>
          <a:noFill/>
        </p:spPr>
        <p:txBody>
          <a:bodyPr wrap="square" rtlCol="0">
            <a:spAutoFit/>
          </a:bodyPr>
          <a:lstStyle/>
          <a:p>
            <a:r>
              <a:rPr lang="en-GB" sz="1800" dirty="0"/>
              <a:t>Group work</a:t>
            </a:r>
          </a:p>
        </p:txBody>
      </p:sp>
      <p:sp>
        <p:nvSpPr>
          <p:cNvPr id="13" name="TextBox 12"/>
          <p:cNvSpPr txBox="1"/>
          <p:nvPr/>
        </p:nvSpPr>
        <p:spPr>
          <a:xfrm>
            <a:off x="1413977" y="6182569"/>
            <a:ext cx="784458" cy="369332"/>
          </a:xfrm>
          <a:prstGeom prst="rect">
            <a:avLst/>
          </a:prstGeom>
          <a:noFill/>
        </p:spPr>
        <p:txBody>
          <a:bodyPr wrap="square" rtlCol="0">
            <a:spAutoFit/>
          </a:bodyPr>
          <a:lstStyle/>
          <a:p>
            <a:r>
              <a:rPr lang="en-GB" sz="1800" dirty="0"/>
              <a:t>Labs</a:t>
            </a:r>
          </a:p>
        </p:txBody>
      </p:sp>
      <p:sp>
        <p:nvSpPr>
          <p:cNvPr id="14" name="TextBox 13"/>
          <p:cNvSpPr txBox="1"/>
          <p:nvPr/>
        </p:nvSpPr>
        <p:spPr>
          <a:xfrm>
            <a:off x="6660232" y="3573016"/>
            <a:ext cx="2230016" cy="369332"/>
          </a:xfrm>
          <a:prstGeom prst="rect">
            <a:avLst/>
          </a:prstGeom>
          <a:noFill/>
        </p:spPr>
        <p:txBody>
          <a:bodyPr wrap="square" rtlCol="0">
            <a:spAutoFit/>
          </a:bodyPr>
          <a:lstStyle/>
          <a:p>
            <a:r>
              <a:rPr lang="en-GB" sz="1800" dirty="0"/>
              <a:t>Presentations</a:t>
            </a:r>
          </a:p>
        </p:txBody>
      </p:sp>
      <p:sp>
        <p:nvSpPr>
          <p:cNvPr id="15" name="TextBox 14"/>
          <p:cNvSpPr txBox="1"/>
          <p:nvPr/>
        </p:nvSpPr>
        <p:spPr>
          <a:xfrm>
            <a:off x="6646746" y="6147907"/>
            <a:ext cx="2230016" cy="369332"/>
          </a:xfrm>
          <a:prstGeom prst="rect">
            <a:avLst/>
          </a:prstGeom>
          <a:noFill/>
        </p:spPr>
        <p:txBody>
          <a:bodyPr wrap="square" rtlCol="0">
            <a:spAutoFit/>
          </a:bodyPr>
          <a:lstStyle/>
          <a:p>
            <a:r>
              <a:rPr lang="en-GB" sz="1800" dirty="0"/>
              <a:t>Practical work</a:t>
            </a:r>
          </a:p>
        </p:txBody>
      </p:sp>
    </p:spTree>
    <p:extLst>
      <p:ext uri="{BB962C8B-B14F-4D97-AF65-F5344CB8AC3E}">
        <p14:creationId xmlns:p14="http://schemas.microsoft.com/office/powerpoint/2010/main" val="3057901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58" y="188640"/>
            <a:ext cx="7772400" cy="527720"/>
          </a:xfrm>
        </p:spPr>
        <p:txBody>
          <a:bodyPr/>
          <a:lstStyle/>
          <a:p>
            <a:r>
              <a:rPr lang="en-GB" dirty="0"/>
              <a:t>University of Liverpool True or False?</a:t>
            </a:r>
          </a:p>
        </p:txBody>
      </p:sp>
      <p:sp>
        <p:nvSpPr>
          <p:cNvPr id="3" name="Content Placeholder 2"/>
          <p:cNvSpPr>
            <a:spLocks noGrp="1"/>
          </p:cNvSpPr>
          <p:nvPr>
            <p:ph idx="1"/>
          </p:nvPr>
        </p:nvSpPr>
        <p:spPr>
          <a:xfrm>
            <a:off x="656558" y="836712"/>
            <a:ext cx="7772400" cy="5904656"/>
          </a:xfrm>
        </p:spPr>
        <p:txBody>
          <a:bodyPr/>
          <a:lstStyle/>
          <a:p>
            <a:pPr>
              <a:spcAft>
                <a:spcPts val="600"/>
              </a:spcAft>
            </a:pPr>
            <a:r>
              <a:rPr lang="en-GB" dirty="0"/>
              <a:t>University of Liverpool is 135 years old.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Over 20,000 students study at the University of Liverpool.</a:t>
            </a:r>
          </a:p>
          <a:p>
            <a:pPr>
              <a:spcAft>
                <a:spcPts val="600"/>
              </a:spcAft>
            </a:pPr>
            <a:r>
              <a:rPr lang="en-GB" dirty="0">
                <a:solidFill>
                  <a:schemeClr val="accent1">
                    <a:lumMod val="50000"/>
                  </a:schemeClr>
                </a:solidFill>
              </a:rPr>
              <a:t>True</a:t>
            </a:r>
            <a:r>
              <a:rPr lang="en-GB" dirty="0"/>
              <a:t> of </a:t>
            </a:r>
            <a:r>
              <a:rPr lang="en-GB" dirty="0">
                <a:solidFill>
                  <a:srgbClr val="FF0000"/>
                </a:solidFill>
              </a:rPr>
              <a:t>False</a:t>
            </a:r>
            <a:r>
              <a:rPr lang="en-GB" dirty="0"/>
              <a:t>?</a:t>
            </a:r>
          </a:p>
          <a:p>
            <a:pPr>
              <a:spcAft>
                <a:spcPts val="600"/>
              </a:spcAft>
            </a:pPr>
            <a:endParaRPr lang="en-GB" dirty="0"/>
          </a:p>
          <a:p>
            <a:pPr>
              <a:spcAft>
                <a:spcPts val="600"/>
              </a:spcAft>
            </a:pPr>
            <a:r>
              <a:rPr lang="en-GB" dirty="0"/>
              <a:t>University libraries are open from 9AM till 5PM Monday to Friday.</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You can study more than 100 subjects at the University of Liverpool.</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a:p>
            <a:pPr>
              <a:spcAft>
                <a:spcPts val="600"/>
              </a:spcAft>
            </a:pPr>
            <a:endParaRPr lang="en-GB" dirty="0"/>
          </a:p>
          <a:p>
            <a:pPr>
              <a:spcAft>
                <a:spcPts val="600"/>
              </a:spcAft>
            </a:pPr>
            <a:r>
              <a:rPr lang="en-GB" dirty="0"/>
              <a:t>The Guild of Students is run by a team of skilled managers. </a:t>
            </a:r>
          </a:p>
          <a:p>
            <a:pPr>
              <a:spcAft>
                <a:spcPts val="600"/>
              </a:spcAft>
            </a:pPr>
            <a:r>
              <a:rPr lang="en-GB" dirty="0">
                <a:solidFill>
                  <a:schemeClr val="accent1">
                    <a:lumMod val="50000"/>
                  </a:schemeClr>
                </a:solidFill>
              </a:rPr>
              <a:t>True</a:t>
            </a:r>
            <a:r>
              <a:rPr lang="en-GB" dirty="0"/>
              <a:t> or </a:t>
            </a:r>
            <a:r>
              <a:rPr lang="en-GB" dirty="0">
                <a:solidFill>
                  <a:srgbClr val="FF0000"/>
                </a:solidFill>
              </a:rPr>
              <a:t>False</a:t>
            </a:r>
            <a:r>
              <a:rPr lang="en-GB" dirty="0"/>
              <a:t>?</a:t>
            </a:r>
          </a:p>
        </p:txBody>
      </p:sp>
    </p:spTree>
    <p:extLst>
      <p:ext uri="{BB962C8B-B14F-4D97-AF65-F5344CB8AC3E}">
        <p14:creationId xmlns:p14="http://schemas.microsoft.com/office/powerpoint/2010/main" val="194426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4213" y="188640"/>
            <a:ext cx="7772400" cy="914400"/>
          </a:xfrm>
        </p:spPr>
        <p:txBody>
          <a:bodyPr/>
          <a:lstStyle/>
          <a:p>
            <a:pPr eaLnBrk="1" hangingPunct="1"/>
            <a:r>
              <a:rPr lang="en-US" altLang="en-US" dirty="0"/>
              <a:t>Today’s objectives</a:t>
            </a:r>
          </a:p>
        </p:txBody>
      </p:sp>
      <p:sp>
        <p:nvSpPr>
          <p:cNvPr id="7171" name="Rectangle 3"/>
          <p:cNvSpPr>
            <a:spLocks noGrp="1" noChangeArrowheads="1"/>
          </p:cNvSpPr>
          <p:nvPr>
            <p:ph type="body" idx="1"/>
          </p:nvPr>
        </p:nvSpPr>
        <p:spPr>
          <a:xfrm>
            <a:off x="685800" y="852264"/>
            <a:ext cx="7772400" cy="4953000"/>
          </a:xfrm>
        </p:spPr>
        <p:txBody>
          <a:bodyPr/>
          <a:lstStyle/>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r>
              <a:rPr lang="en-US" altLang="en-US" sz="2800" dirty="0">
                <a:latin typeface="45 Helvetica Light" charset="0"/>
              </a:rPr>
              <a:t>Why go to University?</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What types of people will you meet at University?</a:t>
            </a:r>
          </a:p>
          <a:p>
            <a:pPr marL="0" indent="0" eaLnBrk="1" hangingPunct="1">
              <a:buClr>
                <a:srgbClr val="FF925C"/>
              </a:buCl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Student life</a:t>
            </a:r>
          </a:p>
          <a:p>
            <a:pPr eaLnBrk="1" hangingPunct="1">
              <a:buClr>
                <a:srgbClr val="FF925C"/>
              </a:buClr>
              <a:buFontTx/>
              <a:buChar char="•"/>
              <a:defRPr/>
            </a:pPr>
            <a:endParaRPr lang="en-US" altLang="en-US" sz="2800" dirty="0">
              <a:latin typeface="45 Helvetica Light" charset="0"/>
            </a:endParaRPr>
          </a:p>
          <a:p>
            <a:pPr eaLnBrk="1" hangingPunct="1">
              <a:buClr>
                <a:srgbClr val="FF925C"/>
              </a:buClr>
              <a:buFontTx/>
              <a:buChar char="•"/>
              <a:defRPr/>
            </a:pPr>
            <a:r>
              <a:rPr lang="en-US" altLang="en-US" sz="2800" dirty="0">
                <a:latin typeface="45 Helvetica Light" charset="0"/>
              </a:rPr>
              <a:t>Choosing subjects</a:t>
            </a:r>
          </a:p>
          <a:p>
            <a:pPr eaLnBrk="1" hangingPunct="1">
              <a:buClr>
                <a:srgbClr val="FF925C"/>
              </a:buClr>
              <a:buFontTx/>
              <a:buChar char="•"/>
              <a:defRPr/>
            </a:pPr>
            <a:r>
              <a:rPr lang="en-US" altLang="en-US" sz="2800" dirty="0">
                <a:latin typeface="45 Helvetica Light" charset="0"/>
              </a:rPr>
              <a:t>Jake’s journey – GCSE  -A-Level/</a:t>
            </a:r>
            <a:r>
              <a:rPr lang="en-US" altLang="en-US" sz="2800" dirty="0" err="1">
                <a:latin typeface="45 Helvetica Light" charset="0"/>
              </a:rPr>
              <a:t>Btec</a:t>
            </a:r>
            <a:r>
              <a:rPr lang="en-US" altLang="en-US" sz="2800" dirty="0">
                <a:latin typeface="45 Helvetica Light" charset="0"/>
              </a:rPr>
              <a:t> – Liverpool – post grad</a:t>
            </a:r>
          </a:p>
          <a:p>
            <a:pPr marL="0" indent="0" eaLnBrk="1" hangingPunct="1">
              <a:buClr>
                <a:srgbClr val="FF925C"/>
              </a:buClr>
              <a:defRPr/>
            </a:pPr>
            <a:endParaRPr lang="en-US" altLang="en-US" sz="2800" dirty="0">
              <a:latin typeface="45 Helvetica Light" charset="0"/>
            </a:endParaRPr>
          </a:p>
          <a:p>
            <a:pPr marL="0" indent="0" eaLnBrk="1" hangingPunct="1">
              <a:buClr>
                <a:srgbClr val="FF925C"/>
              </a:buClr>
              <a:defRPr/>
            </a:pPr>
            <a:r>
              <a:rPr lang="en-US" altLang="en-US" sz="2800" dirty="0">
                <a:latin typeface="45 Helvetica Light" charset="0"/>
              </a:rPr>
              <a:t> </a:t>
            </a:r>
            <a:endParaRPr lang="en-US" altLang="en-US" sz="2800" dirty="0">
              <a:solidFill>
                <a:srgbClr val="000000"/>
              </a:solidFill>
              <a:latin typeface="45 Helvetica Light" charset="0"/>
            </a:endParaRPr>
          </a:p>
          <a:p>
            <a:pPr eaLnBrk="1" hangingPunct="1">
              <a:buClr>
                <a:srgbClr val="FF925C"/>
              </a:buClr>
              <a:buFontTx/>
              <a:buChar char="•"/>
              <a:defRPr/>
            </a:pPr>
            <a:endParaRPr lang="en-US" altLang="en-US" dirty="0">
              <a:latin typeface="45 Helvetica Light" charset="0"/>
            </a:endParaRPr>
          </a:p>
          <a:p>
            <a:pPr marL="0" indent="0" eaLnBrk="1" hangingPunct="1">
              <a:buClr>
                <a:srgbClr val="FF925C"/>
              </a:buClr>
              <a:defRPr/>
            </a:pPr>
            <a:endParaRPr lang="en-US" altLang="en-US" dirty="0">
              <a:latin typeface="45 Helvetica Light" charset="0"/>
            </a:endParaRPr>
          </a:p>
          <a:p>
            <a:pPr eaLnBrk="1" hangingPunct="1">
              <a:buClr>
                <a:srgbClr val="FF925C"/>
              </a:buClr>
              <a:buFontTx/>
              <a:buChar char="•"/>
              <a:defRPr/>
            </a:pPr>
            <a:endParaRPr lang="en-US" altLang="en-US" dirty="0">
              <a:solidFill>
                <a:schemeClr val="tx2"/>
              </a:solidFill>
            </a:endParaRPr>
          </a:p>
        </p:txBody>
      </p:sp>
      <p:pic>
        <p:nvPicPr>
          <p:cNvPr id="8196"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471"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What of your dream job? </a:t>
            </a:r>
          </a:p>
          <a:p>
            <a:r>
              <a:rPr lang="en-GB" dirty="0"/>
              <a:t>Interactive activity…</a:t>
            </a:r>
          </a:p>
        </p:txBody>
      </p:sp>
    </p:spTree>
    <p:extLst>
      <p:ext uri="{BB962C8B-B14F-4D97-AF65-F5344CB8AC3E}">
        <p14:creationId xmlns:p14="http://schemas.microsoft.com/office/powerpoint/2010/main" val="1844763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“Facilitating” Subjects</a:t>
            </a:r>
          </a:p>
        </p:txBody>
      </p:sp>
      <p:sp>
        <p:nvSpPr>
          <p:cNvPr id="3" name="Content Placeholder 2"/>
          <p:cNvSpPr>
            <a:spLocks noGrp="1"/>
          </p:cNvSpPr>
          <p:nvPr>
            <p:ph idx="1"/>
          </p:nvPr>
        </p:nvSpPr>
        <p:spPr>
          <a:xfrm>
            <a:off x="685800" y="1371600"/>
            <a:ext cx="7772400" cy="5297760"/>
          </a:xfrm>
        </p:spPr>
        <p:txBody>
          <a:bodyPr/>
          <a:lstStyle/>
          <a:p>
            <a:endParaRPr lang="en-GB" sz="2000" dirty="0"/>
          </a:p>
          <a:p>
            <a:r>
              <a:rPr lang="en-GB" sz="2000" dirty="0"/>
              <a:t>These subjects are the most useful </a:t>
            </a:r>
          </a:p>
          <a:p>
            <a:r>
              <a:rPr lang="en-GB" sz="2000" dirty="0"/>
              <a:t>When applying to the University of Liverpool </a:t>
            </a:r>
          </a:p>
          <a:p>
            <a:endParaRPr lang="en-GB" sz="2000" dirty="0"/>
          </a:p>
          <a:p>
            <a:r>
              <a:rPr lang="en-GB" sz="2000" dirty="0"/>
              <a:t>Combine with other subjects you are interested in </a:t>
            </a:r>
            <a:endParaRPr lang="en-GB" dirty="0"/>
          </a:p>
          <a:p>
            <a:pPr>
              <a:buFont typeface="Arial" panose="020B0604020202020204" pitchFamily="34" charset="0"/>
              <a:buChar char="•"/>
            </a:pPr>
            <a:r>
              <a:rPr lang="en-GB" sz="2000" dirty="0"/>
              <a:t>Maths </a:t>
            </a:r>
          </a:p>
          <a:p>
            <a:pPr>
              <a:buFont typeface="Arial" panose="020B0604020202020204" pitchFamily="34" charset="0"/>
              <a:buChar char="•"/>
            </a:pPr>
            <a:r>
              <a:rPr lang="en-GB" sz="2000" dirty="0"/>
              <a:t>English</a:t>
            </a:r>
          </a:p>
          <a:p>
            <a:pPr>
              <a:buFont typeface="Arial" panose="020B0604020202020204" pitchFamily="34" charset="0"/>
              <a:buChar char="•"/>
            </a:pPr>
            <a:r>
              <a:rPr lang="en-GB" sz="2000" dirty="0"/>
              <a:t>Biology</a:t>
            </a:r>
          </a:p>
          <a:p>
            <a:pPr>
              <a:buFont typeface="Arial" panose="020B0604020202020204" pitchFamily="34" charset="0"/>
              <a:buChar char="•"/>
            </a:pPr>
            <a:r>
              <a:rPr lang="en-GB" sz="2000" dirty="0"/>
              <a:t>Chemistry</a:t>
            </a:r>
          </a:p>
          <a:p>
            <a:pPr>
              <a:buFont typeface="Arial" panose="020B0604020202020204" pitchFamily="34" charset="0"/>
              <a:buChar char="•"/>
            </a:pPr>
            <a:r>
              <a:rPr lang="en-GB" sz="2000" dirty="0"/>
              <a:t>Physics</a:t>
            </a:r>
          </a:p>
          <a:p>
            <a:pPr>
              <a:buFont typeface="Arial" panose="020B0604020202020204" pitchFamily="34" charset="0"/>
              <a:buChar char="•"/>
            </a:pPr>
            <a:r>
              <a:rPr lang="en-GB" sz="2000" dirty="0"/>
              <a:t>Geography</a:t>
            </a:r>
          </a:p>
          <a:p>
            <a:pPr>
              <a:buFont typeface="Arial" panose="020B0604020202020204" pitchFamily="34" charset="0"/>
              <a:buChar char="•"/>
            </a:pPr>
            <a:r>
              <a:rPr lang="en-GB" sz="2000" dirty="0"/>
              <a:t>History</a:t>
            </a:r>
          </a:p>
          <a:p>
            <a:pPr>
              <a:buFont typeface="Arial" panose="020B0604020202020204" pitchFamily="34" charset="0"/>
              <a:buChar char="•"/>
            </a:pPr>
            <a:r>
              <a:rPr lang="en-GB" sz="2000" dirty="0"/>
              <a:t>Languages</a:t>
            </a:r>
          </a:p>
          <a:p>
            <a:pPr>
              <a:buFont typeface="Arial" panose="020B0604020202020204" pitchFamily="34" charset="0"/>
              <a:buChar char="•"/>
            </a:pPr>
            <a:r>
              <a:rPr lang="en-GB" sz="2000" dirty="0"/>
              <a:t>Business </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0525" y="1196975"/>
            <a:ext cx="9620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026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730" t="37230" r="20665" b="34465"/>
          <a:stretch/>
        </p:blipFill>
        <p:spPr bwMode="auto">
          <a:xfrm>
            <a:off x="0" y="1934"/>
            <a:ext cx="2187352" cy="55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353682" y="713677"/>
            <a:ext cx="8229600" cy="1143000"/>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t>University </a:t>
            </a:r>
            <a:br>
              <a:rPr lang="en-GB" dirty="0">
                <a:solidFill>
                  <a:srgbClr val="00B0F0"/>
                </a:solidFill>
              </a:rPr>
            </a:br>
            <a:r>
              <a:rPr lang="en-GB" dirty="0">
                <a:solidFill>
                  <a:srgbClr val="00B0F0"/>
                </a:solidFill>
              </a:rPr>
              <a:t>True</a:t>
            </a:r>
            <a:r>
              <a:rPr lang="en-GB" dirty="0"/>
              <a:t> or </a:t>
            </a:r>
            <a:r>
              <a:rPr lang="en-GB" dirty="0">
                <a:solidFill>
                  <a:srgbClr val="FF0000"/>
                </a:solidFill>
              </a:rPr>
              <a:t>False</a:t>
            </a:r>
            <a:r>
              <a:rPr lang="en-GB" dirty="0"/>
              <a:t>?</a:t>
            </a:r>
          </a:p>
        </p:txBody>
      </p:sp>
      <p:sp>
        <p:nvSpPr>
          <p:cNvPr id="6" name="TextBox 5"/>
          <p:cNvSpPr txBox="1"/>
          <p:nvPr/>
        </p:nvSpPr>
        <p:spPr>
          <a:xfrm>
            <a:off x="683568" y="2132856"/>
            <a:ext cx="8187869" cy="4801314"/>
          </a:xfrm>
          <a:prstGeom prst="rect">
            <a:avLst/>
          </a:prstGeom>
          <a:noFill/>
        </p:spPr>
        <p:txBody>
          <a:bodyPr wrap="square" rtlCol="0">
            <a:spAutoFit/>
          </a:bodyPr>
          <a:lstStyle/>
          <a:p>
            <a:r>
              <a:rPr lang="en-GB" sz="1800" dirty="0"/>
              <a:t>You need Maths and English GCSE to go to University.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To study a subject at University you must have studied it at A-Level or BTEC.</a:t>
            </a:r>
            <a:endParaRPr lang="en-GB" dirty="0"/>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When you go to University, you have to move away from home? 	</a:t>
            </a:r>
          </a:p>
          <a:p>
            <a:r>
              <a:rPr lang="en-GB" sz="1800" dirty="0">
                <a:solidFill>
                  <a:srgbClr val="00B0F0"/>
                </a:solidFill>
              </a:rPr>
              <a:t>True</a:t>
            </a:r>
            <a:r>
              <a:rPr lang="en-GB" sz="1800" dirty="0"/>
              <a:t> or </a:t>
            </a:r>
            <a:r>
              <a:rPr lang="en-GB" sz="1800" dirty="0">
                <a:solidFill>
                  <a:srgbClr val="FF0000"/>
                </a:solidFill>
              </a:rPr>
              <a:t>False</a:t>
            </a:r>
            <a:r>
              <a:rPr lang="en-GB" sz="1800" dirty="0"/>
              <a:t>?</a:t>
            </a:r>
          </a:p>
          <a:p>
            <a:endParaRPr lang="en-GB" sz="2400" dirty="0"/>
          </a:p>
          <a:p>
            <a:r>
              <a:rPr lang="en-GB" sz="1800" dirty="0"/>
              <a:t>Those who have been to university earn £12,000 per year more on average than those who haven’t been (amounts to £500,000 more over lifetime).</a:t>
            </a:r>
            <a:endParaRPr lang="en-GB" dirty="0"/>
          </a:p>
          <a:p>
            <a:pPr lvl="0"/>
            <a:r>
              <a:rPr lang="en-GB" sz="1800" dirty="0">
                <a:solidFill>
                  <a:srgbClr val="00B0F0"/>
                </a:solidFill>
              </a:rPr>
              <a:t>True</a:t>
            </a:r>
            <a:r>
              <a:rPr lang="en-GB" sz="1800" dirty="0">
                <a:solidFill>
                  <a:srgbClr val="000000"/>
                </a:solidFill>
              </a:rPr>
              <a:t> or </a:t>
            </a:r>
            <a:r>
              <a:rPr lang="en-GB" sz="1800" dirty="0">
                <a:solidFill>
                  <a:srgbClr val="FF0000"/>
                </a:solidFill>
              </a:rPr>
              <a:t>False</a:t>
            </a:r>
            <a:r>
              <a:rPr lang="en-GB" sz="1800" dirty="0">
                <a:solidFill>
                  <a:srgbClr val="000000"/>
                </a:solidFill>
              </a:rPr>
              <a:t>?</a:t>
            </a:r>
          </a:p>
          <a:p>
            <a:endParaRPr lang="en-GB" sz="2400" dirty="0"/>
          </a:p>
          <a:p>
            <a:endParaRPr lang="en-GB" sz="2400" dirty="0"/>
          </a:p>
          <a:p>
            <a:endParaRPr lang="en-US" sz="2400" dirty="0"/>
          </a:p>
        </p:txBody>
      </p:sp>
    </p:spTree>
    <p:extLst>
      <p:ext uri="{BB962C8B-B14F-4D97-AF65-F5344CB8AC3E}">
        <p14:creationId xmlns:p14="http://schemas.microsoft.com/office/powerpoint/2010/main" val="14668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How much could you earn?</a:t>
            </a:r>
          </a:p>
        </p:txBody>
      </p:sp>
      <p:sp>
        <p:nvSpPr>
          <p:cNvPr id="5" name="Content Placeholder 4"/>
          <p:cNvSpPr>
            <a:spLocks noGrp="1"/>
          </p:cNvSpPr>
          <p:nvPr>
            <p:ph idx="1"/>
          </p:nvPr>
        </p:nvSpPr>
        <p:spPr>
          <a:xfrm>
            <a:off x="1028700" y="2419890"/>
            <a:ext cx="7200900" cy="3498091"/>
          </a:xfrm>
        </p:spPr>
        <p:style>
          <a:lnRef idx="2">
            <a:schemeClr val="dk1"/>
          </a:lnRef>
          <a:fillRef idx="1">
            <a:schemeClr val="lt1"/>
          </a:fillRef>
          <a:effectRef idx="0">
            <a:schemeClr val="dk1"/>
          </a:effectRef>
          <a:fontRef idx="minor">
            <a:schemeClr val="dk1"/>
          </a:fontRef>
        </p:style>
        <p:txBody>
          <a:bodyPr>
            <a:normAutofit/>
          </a:bodyPr>
          <a:lstStyle/>
          <a:p>
            <a:r>
              <a:rPr lang="en-GB" dirty="0">
                <a:latin typeface="Times New Roman" panose="02020603050405020304" pitchFamily="18" charset="0"/>
                <a:cs typeface="Times New Roman" panose="02020603050405020304" pitchFamily="18" charset="0"/>
              </a:rPr>
              <a:t>Over your lifetime you can earn </a:t>
            </a:r>
            <a:r>
              <a:rPr lang="en-GB" sz="2400" b="1" dirty="0">
                <a:latin typeface="Times New Roman" panose="02020603050405020304" pitchFamily="18" charset="0"/>
                <a:cs typeface="Times New Roman" panose="02020603050405020304" pitchFamily="18" charset="0"/>
              </a:rPr>
              <a:t>£170,000-£250,000 </a:t>
            </a:r>
            <a:r>
              <a:rPr lang="en-GB" dirty="0">
                <a:latin typeface="Times New Roman" panose="02020603050405020304" pitchFamily="18" charset="0"/>
                <a:cs typeface="Times New Roman" panose="02020603050405020304" pitchFamily="18" charset="0"/>
              </a:rPr>
              <a:t>more if you have a degree. </a:t>
            </a:r>
            <a:r>
              <a:rPr lang="en-GB" sz="2100" b="1" dirty="0">
                <a:latin typeface="Times New Roman" panose="02020603050405020304" pitchFamily="18" charset="0"/>
                <a:cs typeface="Times New Roman" panose="02020603050405020304" pitchFamily="18" charset="0"/>
              </a:rPr>
              <a:t>£10,000 </a:t>
            </a:r>
            <a:r>
              <a:rPr lang="en-GB" dirty="0">
                <a:latin typeface="Times New Roman" panose="02020603050405020304" pitchFamily="18" charset="0"/>
                <a:cs typeface="Times New Roman" panose="02020603050405020304" pitchFamily="18" charset="0"/>
              </a:rPr>
              <a:t>extra a year!</a:t>
            </a:r>
          </a:p>
          <a:p>
            <a:r>
              <a:rPr lang="en-GB" dirty="0">
                <a:latin typeface="Times New Roman" panose="02020603050405020304" pitchFamily="18" charset="0"/>
                <a:cs typeface="Times New Roman" panose="02020603050405020304" pitchFamily="18" charset="0"/>
              </a:rPr>
              <a:t>Who earn the most? STEM, medicine, law, economist graduates- double creative art graduates </a:t>
            </a:r>
          </a:p>
          <a:p>
            <a:r>
              <a:rPr lang="en-GB" dirty="0">
                <a:latin typeface="Times New Roman" panose="02020603050405020304" pitchFamily="18" charset="0"/>
                <a:cs typeface="Times New Roman" panose="02020603050405020304" pitchFamily="18" charset="0"/>
              </a:rPr>
              <a:t>Choose your university well- Russell Group university</a:t>
            </a:r>
          </a:p>
          <a:p>
            <a:pPr marL="0" indent="0"/>
            <a:r>
              <a:rPr lang="en-GB" dirty="0">
                <a:latin typeface="Times New Roman" panose="02020603050405020304" pitchFamily="18" charset="0"/>
                <a:cs typeface="Times New Roman" panose="02020603050405020304" pitchFamily="18" charset="0"/>
              </a:rPr>
              <a:t>graduates earn </a:t>
            </a:r>
            <a:r>
              <a:rPr lang="en-GB" b="1" dirty="0">
                <a:latin typeface="Times New Roman" panose="02020603050405020304" pitchFamily="18" charset="0"/>
                <a:cs typeface="Times New Roman" panose="02020603050405020304" pitchFamily="18" charset="0"/>
              </a:rPr>
              <a:t>40%</a:t>
            </a:r>
            <a:r>
              <a:rPr lang="en-GB" dirty="0">
                <a:latin typeface="Times New Roman" panose="02020603050405020304" pitchFamily="18" charset="0"/>
                <a:cs typeface="Times New Roman" panose="02020603050405020304" pitchFamily="18" charset="0"/>
              </a:rPr>
              <a:t> more than graduates from other </a:t>
            </a:r>
          </a:p>
          <a:p>
            <a:pPr marL="0" indent="0"/>
            <a:r>
              <a:rPr lang="en-GB" dirty="0">
                <a:latin typeface="Times New Roman" panose="02020603050405020304" pitchFamily="18" charset="0"/>
                <a:cs typeface="Times New Roman" panose="02020603050405020304" pitchFamily="18" charset="0"/>
              </a:rPr>
              <a:t>universities.</a:t>
            </a:r>
          </a:p>
          <a:p>
            <a:r>
              <a:rPr lang="en-GB" dirty="0">
                <a:latin typeface="Times New Roman" panose="02020603050405020304" pitchFamily="18" charset="0"/>
                <a:cs typeface="Times New Roman" panose="02020603050405020304" pitchFamily="18" charset="0"/>
              </a:rPr>
              <a:t>The Average starting salaries for Graduates in the NW                               is </a:t>
            </a:r>
            <a:r>
              <a:rPr lang="en-GB" sz="2100" dirty="0">
                <a:latin typeface="Times New Roman" panose="02020603050405020304" pitchFamily="18" charset="0"/>
                <a:cs typeface="Times New Roman" panose="02020603050405020304" pitchFamily="18" charset="0"/>
              </a:rPr>
              <a:t>£27,401</a:t>
            </a:r>
            <a:r>
              <a:rPr lang="en-GB" dirty="0">
                <a:latin typeface="Times New Roman" panose="02020603050405020304" pitchFamily="18" charset="0"/>
                <a:cs typeface="Times New Roman" panose="02020603050405020304" pitchFamily="18" charset="0"/>
              </a:rPr>
              <a:t>, whilst for STEM graduates it is </a:t>
            </a:r>
            <a:r>
              <a:rPr lang="en-GB" sz="2100" b="1" dirty="0">
                <a:latin typeface="Times New Roman" panose="02020603050405020304" pitchFamily="18" charset="0"/>
                <a:cs typeface="Times New Roman" panose="02020603050405020304" pitchFamily="18" charset="0"/>
              </a:rPr>
              <a:t>£30,000</a:t>
            </a:r>
            <a:r>
              <a:rPr lang="en-GB" dirty="0">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331" y="4393597"/>
            <a:ext cx="2711669" cy="15838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656" y="857250"/>
            <a:ext cx="2397344" cy="1595324"/>
          </a:xfrm>
          <a:prstGeom prst="rect">
            <a:avLst/>
          </a:prstGeom>
        </p:spPr>
      </p:pic>
    </p:spTree>
    <p:extLst>
      <p:ext uri="{BB962C8B-B14F-4D97-AF65-F5344CB8AC3E}">
        <p14:creationId xmlns:p14="http://schemas.microsoft.com/office/powerpoint/2010/main" val="2892883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latin typeface="Times New Roman" panose="02020603050405020304" pitchFamily="18" charset="0"/>
                <a:cs typeface="Times New Roman" panose="02020603050405020304" pitchFamily="18" charset="0"/>
              </a:rPr>
              <a:t>Where can I go with my degree?	</a:t>
            </a:r>
          </a:p>
        </p:txBody>
      </p:sp>
      <p:sp>
        <p:nvSpPr>
          <p:cNvPr id="3" name="Content Placeholder 2"/>
          <p:cNvSpPr>
            <a:spLocks noGrp="1"/>
          </p:cNvSpPr>
          <p:nvPr>
            <p:ph idx="1"/>
          </p:nvPr>
        </p:nvSpPr>
        <p:spPr>
          <a:xfrm>
            <a:off x="945931" y="2063313"/>
            <a:ext cx="7283669" cy="3194488"/>
          </a:xfrm>
        </p:spPr>
        <p:style>
          <a:lnRef idx="2">
            <a:schemeClr val="dk1"/>
          </a:lnRef>
          <a:fillRef idx="1">
            <a:schemeClr val="lt1"/>
          </a:fillRef>
          <a:effectRef idx="0">
            <a:schemeClr val="dk1"/>
          </a:effectRef>
          <a:fontRef idx="minor">
            <a:schemeClr val="dk1"/>
          </a:fontRef>
        </p:style>
        <p:txBody>
          <a:bodyPr>
            <a:normAutofit/>
          </a:bodyPr>
          <a:lstStyle/>
          <a:p>
            <a:r>
              <a:rPr lang="en-GB" sz="2100" b="1" dirty="0">
                <a:latin typeface="Times New Roman" panose="02020603050405020304" pitchFamily="18" charset="0"/>
                <a:cs typeface="Times New Roman" panose="02020603050405020304" pitchFamily="18" charset="0"/>
              </a:rPr>
              <a:t>Advanced Manufacturing- </a:t>
            </a:r>
            <a:r>
              <a:rPr lang="en-GB" dirty="0">
                <a:latin typeface="Times New Roman" panose="02020603050405020304" pitchFamily="18" charset="0"/>
                <a:cs typeface="Times New Roman" panose="02020603050405020304" pitchFamily="18" charset="0"/>
              </a:rPr>
              <a:t>Jaguar or Land Rover</a:t>
            </a:r>
          </a:p>
          <a:p>
            <a:r>
              <a:rPr lang="en-GB" sz="2100" b="1" dirty="0">
                <a:latin typeface="Times New Roman" panose="02020603050405020304" pitchFamily="18" charset="0"/>
                <a:cs typeface="Times New Roman" panose="02020603050405020304" pitchFamily="18" charset="0"/>
              </a:rPr>
              <a:t>Digital and Creative- </a:t>
            </a:r>
            <a:r>
              <a:rPr lang="en-GB" dirty="0">
                <a:latin typeface="Times New Roman" panose="02020603050405020304" pitchFamily="18" charset="0"/>
                <a:cs typeface="Times New Roman" panose="02020603050405020304" pitchFamily="18" charset="0"/>
              </a:rPr>
              <a:t>Develop health technology, Game Development</a:t>
            </a:r>
          </a:p>
          <a:p>
            <a:r>
              <a:rPr lang="en-GB" sz="2100" b="1" dirty="0">
                <a:latin typeface="Times New Roman" panose="02020603050405020304" pitchFamily="18" charset="0"/>
                <a:cs typeface="Times New Roman" panose="02020603050405020304" pitchFamily="18" charset="0"/>
              </a:rPr>
              <a:t>Financial and Professional- </a:t>
            </a:r>
            <a:r>
              <a:rPr lang="en-GB" dirty="0">
                <a:latin typeface="Times New Roman" panose="02020603050405020304" pitchFamily="18" charset="0"/>
                <a:cs typeface="Times New Roman" panose="02020603050405020304" pitchFamily="18" charset="0"/>
              </a:rPr>
              <a:t>Management Positions</a:t>
            </a:r>
          </a:p>
          <a:p>
            <a:r>
              <a:rPr lang="en-GB" sz="2100" b="1" dirty="0">
                <a:latin typeface="Times New Roman" panose="02020603050405020304" pitchFamily="18" charset="0"/>
                <a:cs typeface="Times New Roman" panose="02020603050405020304" pitchFamily="18" charset="0"/>
              </a:rPr>
              <a:t>Health and Life Sciences- </a:t>
            </a:r>
            <a:r>
              <a:rPr lang="en-GB" dirty="0">
                <a:latin typeface="Times New Roman" panose="02020603050405020304" pitchFamily="18" charset="0"/>
                <a:cs typeface="Times New Roman" panose="02020603050405020304" pitchFamily="18" charset="0"/>
              </a:rPr>
              <a:t>eHealth companies</a:t>
            </a:r>
          </a:p>
          <a:p>
            <a:r>
              <a:rPr lang="en-GB" sz="2100" b="1" dirty="0" err="1">
                <a:latin typeface="Times New Roman" panose="02020603050405020304" pitchFamily="18" charset="0"/>
                <a:cs typeface="Times New Roman" panose="02020603050405020304" pitchFamily="18" charset="0"/>
              </a:rPr>
              <a:t>Superport</a:t>
            </a:r>
            <a:r>
              <a:rPr lang="en-GB" sz="2100" b="1" dirty="0">
                <a:latin typeface="Times New Roman" panose="02020603050405020304" pitchFamily="18" charset="0"/>
                <a:cs typeface="Times New Roman" panose="02020603050405020304" pitchFamily="18" charset="0"/>
              </a:rPr>
              <a:t> or Low Carbon- </a:t>
            </a:r>
            <a:r>
              <a:rPr lang="en-GB" dirty="0">
                <a:latin typeface="Times New Roman" panose="02020603050405020304" pitchFamily="18" charset="0"/>
                <a:cs typeface="Times New Roman" panose="02020603050405020304" pitchFamily="18" charset="0"/>
              </a:rPr>
              <a:t>Liverpool Docks </a:t>
            </a:r>
          </a:p>
          <a:p>
            <a:r>
              <a:rPr lang="en-GB" sz="2100" b="1" dirty="0">
                <a:latin typeface="Times New Roman" panose="02020603050405020304" pitchFamily="18" charset="0"/>
                <a:cs typeface="Times New Roman" panose="02020603050405020304" pitchFamily="18" charset="0"/>
              </a:rPr>
              <a:t>Visitor Economy- </a:t>
            </a:r>
            <a:r>
              <a:rPr lang="en-GB" dirty="0">
                <a:latin typeface="Times New Roman" panose="02020603050405020304" pitchFamily="18" charset="0"/>
                <a:cs typeface="Times New Roman" panose="02020603050405020304" pitchFamily="18" charset="0"/>
              </a:rPr>
              <a:t>Tourism in Liverpool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24" y="3872406"/>
            <a:ext cx="3124176" cy="212834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72" t="5826" r="12978"/>
          <a:stretch/>
        </p:blipFill>
        <p:spPr>
          <a:xfrm>
            <a:off x="537762" y="4489231"/>
            <a:ext cx="2128345" cy="1537138"/>
          </a:xfrm>
          <a:prstGeom prst="rect">
            <a:avLst/>
          </a:prstGeom>
        </p:spPr>
      </p:pic>
    </p:spTree>
    <p:extLst>
      <p:ext uri="{BB962C8B-B14F-4D97-AF65-F5344CB8AC3E}">
        <p14:creationId xmlns:p14="http://schemas.microsoft.com/office/powerpoint/2010/main" val="1179477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r>
              <a:rPr lang="en-GB" dirty="0"/>
              <a:t>Your journey </a:t>
            </a:r>
          </a:p>
          <a:p>
            <a:r>
              <a:rPr lang="en-GB" dirty="0"/>
              <a:t>GCSE – A-Level – </a:t>
            </a:r>
            <a:r>
              <a:rPr lang="en-GB" dirty="0" err="1"/>
              <a:t>Uni</a:t>
            </a:r>
            <a:r>
              <a:rPr lang="en-GB" dirty="0"/>
              <a:t> -  post grad  - Brandon </a:t>
            </a:r>
          </a:p>
          <a:p>
            <a:r>
              <a:rPr lang="en-GB" dirty="0"/>
              <a:t>Loads of pics in!</a:t>
            </a:r>
          </a:p>
        </p:txBody>
      </p:sp>
    </p:spTree>
    <p:extLst>
      <p:ext uri="{BB962C8B-B14F-4D97-AF65-F5344CB8AC3E}">
        <p14:creationId xmlns:p14="http://schemas.microsoft.com/office/powerpoint/2010/main" val="1306033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p:txBody>
          <a:bodyPr/>
          <a:lstStyle/>
          <a:p>
            <a:r>
              <a:rPr lang="en-GB" dirty="0"/>
              <a:t>Benefits of university</a:t>
            </a:r>
          </a:p>
          <a:p>
            <a:r>
              <a:rPr lang="en-GB" dirty="0"/>
              <a:t>Summary of Liverpool – what you like about UofL? </a:t>
            </a:r>
          </a:p>
          <a:p>
            <a:endParaRPr lang="en-GB"/>
          </a:p>
          <a:p>
            <a:endParaRPr lang="en-GB" dirty="0"/>
          </a:p>
          <a:p>
            <a:endParaRPr lang="en-GB" dirty="0"/>
          </a:p>
        </p:txBody>
      </p:sp>
    </p:spTree>
    <p:extLst>
      <p:ext uri="{BB962C8B-B14F-4D97-AF65-F5344CB8AC3E}">
        <p14:creationId xmlns:p14="http://schemas.microsoft.com/office/powerpoint/2010/main" val="135666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What is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69A3315-BDBF-4273-9C0D-10FFACADF1B2}"/>
              </a:ext>
            </a:extLst>
          </p:cNvPr>
          <p:cNvPicPr>
            <a:picLocks noChangeAspect="1"/>
          </p:cNvPicPr>
          <p:nvPr/>
        </p:nvPicPr>
        <p:blipFill>
          <a:blip r:embed="rId4"/>
          <a:stretch>
            <a:fillRect/>
          </a:stretch>
        </p:blipFill>
        <p:spPr>
          <a:xfrm>
            <a:off x="504825" y="1690687"/>
            <a:ext cx="8134350" cy="34766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can study what you want</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3491880" y="2564904"/>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212508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You choose when to study (kind of)</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3491880" y="2564904"/>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200431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err="1"/>
              <a:t>Socities</a:t>
            </a:r>
            <a:endParaRPr lang="en-GB" altLang="en-US" dirty="0"/>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6B565B-002F-454B-90CA-18405FD99FED}"/>
              </a:ext>
            </a:extLst>
          </p:cNvPr>
          <p:cNvSpPr txBox="1"/>
          <p:nvPr/>
        </p:nvSpPr>
        <p:spPr>
          <a:xfrm>
            <a:off x="2793308" y="2636912"/>
            <a:ext cx="3557384" cy="461665"/>
          </a:xfrm>
          <a:prstGeom prst="rect">
            <a:avLst/>
          </a:prstGeom>
          <a:noFill/>
        </p:spPr>
        <p:txBody>
          <a:bodyPr wrap="none" rtlCol="0">
            <a:spAutoFit/>
          </a:bodyPr>
          <a:lstStyle/>
          <a:p>
            <a:r>
              <a:rPr lang="en-GB" dirty="0"/>
              <a:t>More than 1000 subjects</a:t>
            </a:r>
          </a:p>
        </p:txBody>
      </p:sp>
    </p:spTree>
    <p:extLst>
      <p:ext uri="{BB962C8B-B14F-4D97-AF65-F5344CB8AC3E}">
        <p14:creationId xmlns:p14="http://schemas.microsoft.com/office/powerpoint/2010/main" val="3746011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806947" y="381000"/>
            <a:ext cx="7772400" cy="525239"/>
          </a:xfrm>
        </p:spPr>
        <p:txBody>
          <a:bodyPr/>
          <a:lstStyle/>
          <a:p>
            <a:pPr algn="ctr" eaLnBrk="1" hangingPunct="1"/>
            <a:r>
              <a:rPr lang="en-GB" altLang="en-US" dirty="0"/>
              <a:t>Why go to University?</a:t>
            </a:r>
          </a:p>
        </p:txBody>
      </p:sp>
      <p:pic>
        <p:nvPicPr>
          <p:cNvPr id="12291" name="Picture 5" descr="LVP_UNI_LOGO_Panton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19800"/>
            <a:ext cx="19050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Image result for Person working in the library"/>
          <p:cNvPicPr>
            <a:picLocks noChangeAspect="1" noChangeArrowheads="1"/>
          </p:cNvPicPr>
          <p:nvPr/>
        </p:nvPicPr>
        <p:blipFill rotWithShape="1">
          <a:blip r:embed="rId4">
            <a:extLst>
              <a:ext uri="{28A0092B-C50C-407E-A947-70E740481C1C}">
                <a14:useLocalDpi xmlns:a14="http://schemas.microsoft.com/office/drawing/2010/main" val="0"/>
              </a:ext>
            </a:extLst>
          </a:blip>
          <a:srcRect l="7687" r="8502"/>
          <a:stretch/>
        </p:blipFill>
        <p:spPr bwMode="auto">
          <a:xfrm>
            <a:off x="541600" y="1944216"/>
            <a:ext cx="3997583"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683199" y="1916832"/>
            <a:ext cx="3993257" cy="3450543"/>
          </a:xfrm>
          <a:prstGeom prst="rect">
            <a:avLst/>
          </a:prstGeom>
          <a:ln>
            <a:noFill/>
          </a:ln>
          <a:effectLst>
            <a:softEdge rad="112500"/>
          </a:effectLst>
        </p:spPr>
      </p:pic>
      <p:sp>
        <p:nvSpPr>
          <p:cNvPr id="10" name="TextBox 9"/>
          <p:cNvSpPr txBox="1"/>
          <p:nvPr/>
        </p:nvSpPr>
        <p:spPr>
          <a:xfrm>
            <a:off x="1712615" y="1268760"/>
            <a:ext cx="1674440" cy="461665"/>
          </a:xfrm>
          <a:prstGeom prst="rect">
            <a:avLst/>
          </a:prstGeom>
          <a:noFill/>
        </p:spPr>
        <p:txBody>
          <a:bodyPr wrap="square" rtlCol="0">
            <a:spAutoFit/>
          </a:bodyPr>
          <a:lstStyle/>
          <a:p>
            <a:r>
              <a:rPr lang="en-GB" dirty="0"/>
              <a:t>To Study?</a:t>
            </a:r>
          </a:p>
        </p:txBody>
      </p:sp>
      <p:sp>
        <p:nvSpPr>
          <p:cNvPr id="19" name="TextBox 18"/>
          <p:cNvSpPr txBox="1"/>
          <p:nvPr/>
        </p:nvSpPr>
        <p:spPr>
          <a:xfrm>
            <a:off x="5691311" y="1268760"/>
            <a:ext cx="2080952" cy="461665"/>
          </a:xfrm>
          <a:prstGeom prst="rect">
            <a:avLst/>
          </a:prstGeom>
          <a:noFill/>
        </p:spPr>
        <p:txBody>
          <a:bodyPr wrap="square" rtlCol="0">
            <a:spAutoFit/>
          </a:bodyPr>
          <a:lstStyle/>
          <a:p>
            <a:r>
              <a:rPr lang="en-GB" dirty="0"/>
              <a:t>To Socialise ?</a:t>
            </a:r>
          </a:p>
        </p:txBody>
      </p:sp>
    </p:spTree>
    <p:extLst>
      <p:ext uri="{BB962C8B-B14F-4D97-AF65-F5344CB8AC3E}">
        <p14:creationId xmlns:p14="http://schemas.microsoft.com/office/powerpoint/2010/main" val="2827046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3" name="Picture 2">
            <a:extLst>
              <a:ext uri="{FF2B5EF4-FFF2-40B4-BE49-F238E27FC236}">
                <a16:creationId xmlns:a16="http://schemas.microsoft.com/office/drawing/2014/main" id="{C6DE8459-7F77-4190-A122-41359BA743B1}"/>
              </a:ext>
            </a:extLst>
          </p:cNvPr>
          <p:cNvPicPr>
            <a:picLocks noChangeAspect="1"/>
          </p:cNvPicPr>
          <p:nvPr/>
        </p:nvPicPr>
        <p:blipFill>
          <a:blip r:embed="rId3"/>
          <a:stretch>
            <a:fillRect/>
          </a:stretch>
        </p:blipFill>
        <p:spPr>
          <a:xfrm>
            <a:off x="12982" y="2204864"/>
            <a:ext cx="4452528" cy="2491887"/>
          </a:xfrm>
          <a:prstGeom prst="rect">
            <a:avLst/>
          </a:prstGeom>
        </p:spPr>
      </p:pic>
      <p:pic>
        <p:nvPicPr>
          <p:cNvPr id="8" name="Picture 7">
            <a:extLst>
              <a:ext uri="{FF2B5EF4-FFF2-40B4-BE49-F238E27FC236}">
                <a16:creationId xmlns:a16="http://schemas.microsoft.com/office/drawing/2014/main" id="{76FF695B-17FD-42A7-BC28-20272C2F8F26}"/>
              </a:ext>
            </a:extLst>
          </p:cNvPr>
          <p:cNvPicPr>
            <a:picLocks noChangeAspect="1"/>
          </p:cNvPicPr>
          <p:nvPr/>
        </p:nvPicPr>
        <p:blipFill>
          <a:blip r:embed="rId4"/>
          <a:stretch>
            <a:fillRect/>
          </a:stretch>
        </p:blipFill>
        <p:spPr>
          <a:xfrm>
            <a:off x="4465509" y="1340768"/>
            <a:ext cx="4320480" cy="4629086"/>
          </a:xfrm>
          <a:prstGeom prst="rect">
            <a:avLst/>
          </a:prstGeom>
        </p:spPr>
      </p:pic>
    </p:spTree>
    <p:extLst>
      <p:ext uri="{BB962C8B-B14F-4D97-AF65-F5344CB8AC3E}">
        <p14:creationId xmlns:p14="http://schemas.microsoft.com/office/powerpoint/2010/main" val="349076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85800" y="381000"/>
            <a:ext cx="7772400" cy="648872"/>
          </a:xfrm>
        </p:spPr>
        <p:txBody>
          <a:bodyPr/>
          <a:lstStyle/>
          <a:p>
            <a:pPr algn="ctr"/>
            <a:r>
              <a:rPr lang="en-GB" altLang="en-US" sz="4000" dirty="0"/>
              <a:t>What is a typical student?</a:t>
            </a:r>
          </a:p>
        </p:txBody>
      </p:sp>
      <p:pic>
        <p:nvPicPr>
          <p:cNvPr id="4" name="Picture 3">
            <a:extLst>
              <a:ext uri="{FF2B5EF4-FFF2-40B4-BE49-F238E27FC236}">
                <a16:creationId xmlns:a16="http://schemas.microsoft.com/office/drawing/2014/main" id="{5D3D882D-C078-4D17-AB33-DD4BFBBF3B9E}"/>
              </a:ext>
            </a:extLst>
          </p:cNvPr>
          <p:cNvPicPr>
            <a:picLocks noChangeAspect="1"/>
          </p:cNvPicPr>
          <p:nvPr/>
        </p:nvPicPr>
        <p:blipFill>
          <a:blip r:embed="rId4"/>
          <a:stretch>
            <a:fillRect/>
          </a:stretch>
        </p:blipFill>
        <p:spPr>
          <a:xfrm>
            <a:off x="467544" y="2167829"/>
            <a:ext cx="2952328" cy="2087768"/>
          </a:xfrm>
          <a:prstGeom prst="rect">
            <a:avLst/>
          </a:prstGeom>
        </p:spPr>
      </p:pic>
      <p:pic>
        <p:nvPicPr>
          <p:cNvPr id="6" name="Online Media 5">
            <a:hlinkClick r:id="" action="ppaction://media"/>
            <a:extLst>
              <a:ext uri="{FF2B5EF4-FFF2-40B4-BE49-F238E27FC236}">
                <a16:creationId xmlns:a16="http://schemas.microsoft.com/office/drawing/2014/main" id="{AB47B26D-41D2-40D1-85A4-58FCF86A1997}"/>
              </a:ext>
            </a:extLst>
          </p:cNvPr>
          <p:cNvPicPr>
            <a:picLocks noRot="1" noChangeAspect="1"/>
          </p:cNvPicPr>
          <p:nvPr>
            <a:videoFile r:link="rId1"/>
          </p:nvPr>
        </p:nvPicPr>
        <p:blipFill>
          <a:blip r:embed="rId5"/>
          <a:stretch>
            <a:fillRect/>
          </a:stretch>
        </p:blipFill>
        <p:spPr>
          <a:xfrm>
            <a:off x="3851920" y="1889898"/>
            <a:ext cx="4116288" cy="3087216"/>
          </a:xfrm>
          <a:prstGeom prst="rect">
            <a:avLst/>
          </a:prstGeom>
        </p:spPr>
      </p:pic>
    </p:spTree>
    <p:extLst>
      <p:ext uri="{BB962C8B-B14F-4D97-AF65-F5344CB8AC3E}">
        <p14:creationId xmlns:p14="http://schemas.microsoft.com/office/powerpoint/2010/main" val="1257723210"/>
      </p:ext>
    </p:extLst>
  </p:cSld>
  <p:clrMapOvr>
    <a:masterClrMapping/>
  </p:clrMapOvr>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2" charset="0"/>
            <a:ea typeface="ＭＳ Ｐゴシック" pitchFamily="48" charset="-128"/>
            <a:cs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4840</TotalTime>
  <Words>1095</Words>
  <Application>Microsoft Office PowerPoint</Application>
  <PresentationFormat>On-screen Show (4:3)</PresentationFormat>
  <Paragraphs>168</Paragraphs>
  <Slides>26</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ＭＳ Ｐゴシック</vt:lpstr>
      <vt:lpstr>45 Helvetica Light</vt:lpstr>
      <vt:lpstr>Arial</vt:lpstr>
      <vt:lpstr>Calibri</vt:lpstr>
      <vt:lpstr>Comic Sans MS</vt:lpstr>
      <vt:lpstr>Times New Roman</vt:lpstr>
      <vt:lpstr>Wingdings</vt:lpstr>
      <vt:lpstr>Blank Presentation</vt:lpstr>
      <vt:lpstr>PowerPoint Presentation</vt:lpstr>
      <vt:lpstr>Today’s objectives</vt:lpstr>
      <vt:lpstr>What is University?</vt:lpstr>
      <vt:lpstr>You can study what you want</vt:lpstr>
      <vt:lpstr>You choose when to study (kind of)</vt:lpstr>
      <vt:lpstr>Socities</vt:lpstr>
      <vt:lpstr>Why go to University?</vt:lpstr>
      <vt:lpstr>What is a typical student?</vt:lpstr>
      <vt:lpstr>What is a typical student?</vt:lpstr>
      <vt:lpstr>Well, actually, it’s a bit of both</vt:lpstr>
      <vt:lpstr>PowerPoint Presentation</vt:lpstr>
      <vt:lpstr> Just Stereotypes</vt:lpstr>
      <vt:lpstr>Is it true?</vt:lpstr>
      <vt:lpstr>Student Life: Clubs &amp; Societies </vt:lpstr>
      <vt:lpstr>   Where will you live?  </vt:lpstr>
      <vt:lpstr>Student Life: Accommodation</vt:lpstr>
      <vt:lpstr>Student Life:  Travel</vt:lpstr>
      <vt:lpstr> </vt:lpstr>
      <vt:lpstr>University of Liverpool True or False?</vt:lpstr>
      <vt:lpstr>PowerPoint Presentation</vt:lpstr>
      <vt:lpstr>“Facilitating” Subjects</vt:lpstr>
      <vt:lpstr>PowerPoint Presentation</vt:lpstr>
      <vt:lpstr>How much could you earn?</vt:lpstr>
      <vt:lpstr>Where can I go with my degree? </vt:lpstr>
      <vt:lpstr>PowerPoint Presentation</vt:lpstr>
      <vt:lpstr>summary</vt:lpstr>
    </vt:vector>
  </TitlesOfParts>
  <Company>Krusty Morris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Krusty Morris</dc:creator>
  <cp:lastModifiedBy>Brandon Skerritt</cp:lastModifiedBy>
  <cp:revision>322</cp:revision>
  <cp:lastPrinted>2016-01-15T09:23:39Z</cp:lastPrinted>
  <dcterms:created xsi:type="dcterms:W3CDTF">2012-11-30T11:54:41Z</dcterms:created>
  <dcterms:modified xsi:type="dcterms:W3CDTF">2018-01-29T19:45:38Z</dcterms:modified>
</cp:coreProperties>
</file>